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5"/>
  </p:notesMasterIdLst>
  <p:handoutMasterIdLst>
    <p:handoutMasterId r:id="rId36"/>
  </p:handoutMasterIdLst>
  <p:sldIdLst>
    <p:sldId id="271" r:id="rId2"/>
    <p:sldId id="327" r:id="rId3"/>
    <p:sldId id="288" r:id="rId4"/>
    <p:sldId id="275" r:id="rId5"/>
    <p:sldId id="290" r:id="rId6"/>
    <p:sldId id="330" r:id="rId7"/>
    <p:sldId id="343" r:id="rId8"/>
    <p:sldId id="362" r:id="rId9"/>
    <p:sldId id="331" r:id="rId10"/>
    <p:sldId id="312" r:id="rId11"/>
    <p:sldId id="348" r:id="rId12"/>
    <p:sldId id="294" r:id="rId13"/>
    <p:sldId id="313" r:id="rId14"/>
    <p:sldId id="351" r:id="rId15"/>
    <p:sldId id="352" r:id="rId16"/>
    <p:sldId id="316" r:id="rId17"/>
    <p:sldId id="328" r:id="rId18"/>
    <p:sldId id="357" r:id="rId19"/>
    <p:sldId id="358" r:id="rId20"/>
    <p:sldId id="349" r:id="rId21"/>
    <p:sldId id="319" r:id="rId22"/>
    <p:sldId id="323" r:id="rId23"/>
    <p:sldId id="350" r:id="rId24"/>
    <p:sldId id="353" r:id="rId25"/>
    <p:sldId id="322" r:id="rId26"/>
    <p:sldId id="320" r:id="rId27"/>
    <p:sldId id="347" r:id="rId28"/>
    <p:sldId id="359" r:id="rId29"/>
    <p:sldId id="356" r:id="rId30"/>
    <p:sldId id="360" r:id="rId31"/>
    <p:sldId id="361" r:id="rId32"/>
    <p:sldId id="321" r:id="rId33"/>
    <p:sldId id="287" r:id="rId34"/>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charset="0"/>
        <a:ea typeface="ヒラギノ角ゴ Pro W3"/>
        <a:cs typeface="ヒラギノ角ゴ Pro W3"/>
      </a:defRPr>
    </a:lvl5pPr>
    <a:lvl6pPr marL="2286000" algn="l" defTabSz="914400" rtl="0" eaLnBrk="1" latinLnBrk="0" hangingPunct="1">
      <a:defRPr sz="2400" kern="1200">
        <a:solidFill>
          <a:schemeClr val="tx1"/>
        </a:solidFill>
        <a:latin typeface="Arial" charset="0"/>
        <a:ea typeface="ヒラギノ角ゴ Pro W3"/>
        <a:cs typeface="ヒラギノ角ゴ Pro W3"/>
      </a:defRPr>
    </a:lvl6pPr>
    <a:lvl7pPr marL="2743200" algn="l" defTabSz="914400" rtl="0" eaLnBrk="1" latinLnBrk="0" hangingPunct="1">
      <a:defRPr sz="2400" kern="1200">
        <a:solidFill>
          <a:schemeClr val="tx1"/>
        </a:solidFill>
        <a:latin typeface="Arial" charset="0"/>
        <a:ea typeface="ヒラギノ角ゴ Pro W3"/>
        <a:cs typeface="ヒラギノ角ゴ Pro W3"/>
      </a:defRPr>
    </a:lvl7pPr>
    <a:lvl8pPr marL="3200400" algn="l" defTabSz="914400" rtl="0" eaLnBrk="1" latinLnBrk="0" hangingPunct="1">
      <a:defRPr sz="2400" kern="1200">
        <a:solidFill>
          <a:schemeClr val="tx1"/>
        </a:solidFill>
        <a:latin typeface="Arial" charset="0"/>
        <a:ea typeface="ヒラギノ角ゴ Pro W3"/>
        <a:cs typeface="ヒラギノ角ゴ Pro W3"/>
      </a:defRPr>
    </a:lvl8pPr>
    <a:lvl9pPr marL="3657600" algn="l" defTabSz="914400" rtl="0" eaLnBrk="1" latinLnBrk="0" hangingPunct="1">
      <a:defRPr sz="2400" kern="1200">
        <a:solidFill>
          <a:schemeClr val="tx1"/>
        </a:solidFill>
        <a:latin typeface="Arial"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E70"/>
    <a:srgbClr val="21578A"/>
    <a:srgbClr val="AEA444"/>
    <a:srgbClr val="5C7F92"/>
    <a:srgbClr val="879637"/>
    <a:srgbClr val="A092B4"/>
    <a:srgbClr val="614D7D"/>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463ED2-594D-447B-9C11-0FF00E92F55A}"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271377CB-2596-4C43-BE78-28D7BC6B13A5}">
      <dgm:prSet phldrT="[Text]"/>
      <dgm:spPr/>
      <dgm:t>
        <a:bodyPr/>
        <a:lstStyle/>
        <a:p>
          <a:r>
            <a:rPr lang="en-US" dirty="0" smtClean="0"/>
            <a:t>National Objectives</a:t>
          </a:r>
          <a:endParaRPr lang="en-US" dirty="0"/>
        </a:p>
      </dgm:t>
    </dgm:pt>
    <dgm:pt modelId="{BE7D8C33-DD73-4BB8-8168-857848E33C6D}" type="parTrans" cxnId="{DAA09A47-A427-4CA6-84B7-04BC086B4613}">
      <dgm:prSet/>
      <dgm:spPr/>
      <dgm:t>
        <a:bodyPr/>
        <a:lstStyle/>
        <a:p>
          <a:endParaRPr lang="en-US"/>
        </a:p>
      </dgm:t>
    </dgm:pt>
    <dgm:pt modelId="{2A4840EB-CF82-496B-A9ED-D9EF243F0B7B}" type="sibTrans" cxnId="{DAA09A47-A427-4CA6-84B7-04BC086B4613}">
      <dgm:prSet/>
      <dgm:spPr/>
      <dgm:t>
        <a:bodyPr/>
        <a:lstStyle/>
        <a:p>
          <a:endParaRPr lang="en-US"/>
        </a:p>
      </dgm:t>
    </dgm:pt>
    <dgm:pt modelId="{C88E3D0D-9094-41D1-A12B-7643DC6D12B8}">
      <dgm:prSet phldrT="[Text]"/>
      <dgm:spPr/>
      <dgm:t>
        <a:bodyPr/>
        <a:lstStyle/>
        <a:p>
          <a:r>
            <a:rPr lang="en-US" dirty="0" smtClean="0"/>
            <a:t>Low/Mod</a:t>
          </a:r>
          <a:endParaRPr lang="en-US" dirty="0"/>
        </a:p>
      </dgm:t>
    </dgm:pt>
    <dgm:pt modelId="{1E383F22-6103-4476-9F51-EB7FA5F2E13A}" type="parTrans" cxnId="{65783E67-B621-4E61-B016-0E7F98816C54}">
      <dgm:prSet/>
      <dgm:spPr/>
      <dgm:t>
        <a:bodyPr/>
        <a:lstStyle/>
        <a:p>
          <a:endParaRPr lang="en-US"/>
        </a:p>
      </dgm:t>
    </dgm:pt>
    <dgm:pt modelId="{55AE220C-418D-4BB2-99B0-68C9D762D0EA}" type="sibTrans" cxnId="{65783E67-B621-4E61-B016-0E7F98816C54}">
      <dgm:prSet/>
      <dgm:spPr/>
      <dgm:t>
        <a:bodyPr/>
        <a:lstStyle/>
        <a:p>
          <a:endParaRPr lang="en-US"/>
        </a:p>
      </dgm:t>
    </dgm:pt>
    <dgm:pt modelId="{3E7BA0B8-06FF-4F3E-BA2D-7D2597D0C64D}">
      <dgm:prSet phldrT="[Text]"/>
      <dgm:spPr/>
      <dgm:t>
        <a:bodyPr/>
        <a:lstStyle/>
        <a:p>
          <a:r>
            <a:rPr lang="en-US" dirty="0" smtClean="0"/>
            <a:t>Slum/Blight</a:t>
          </a:r>
          <a:endParaRPr lang="en-US" dirty="0"/>
        </a:p>
      </dgm:t>
    </dgm:pt>
    <dgm:pt modelId="{CF242E8E-E0AC-4650-BDF3-D607DD26DA59}" type="parTrans" cxnId="{52E77D05-16B1-4529-B6CA-AB94B99F9881}">
      <dgm:prSet/>
      <dgm:spPr/>
      <dgm:t>
        <a:bodyPr/>
        <a:lstStyle/>
        <a:p>
          <a:endParaRPr lang="en-US"/>
        </a:p>
      </dgm:t>
    </dgm:pt>
    <dgm:pt modelId="{08B84C64-DE9D-4300-B8AA-F9D0042F3475}" type="sibTrans" cxnId="{52E77D05-16B1-4529-B6CA-AB94B99F9881}">
      <dgm:prSet/>
      <dgm:spPr/>
      <dgm:t>
        <a:bodyPr/>
        <a:lstStyle/>
        <a:p>
          <a:endParaRPr lang="en-US"/>
        </a:p>
      </dgm:t>
    </dgm:pt>
    <dgm:pt modelId="{38E77F8D-969B-46DA-9DEC-49656A9677F4}">
      <dgm:prSet phldrT="[Text]"/>
      <dgm:spPr/>
      <dgm:t>
        <a:bodyPr/>
        <a:lstStyle/>
        <a:p>
          <a:r>
            <a:rPr lang="en-US" dirty="0" smtClean="0"/>
            <a:t>Urgent Needs</a:t>
          </a:r>
          <a:endParaRPr lang="en-US" dirty="0"/>
        </a:p>
      </dgm:t>
    </dgm:pt>
    <dgm:pt modelId="{18CE54CF-776A-4B95-8C8B-D250A473BA53}" type="parTrans" cxnId="{1B387995-5D20-4077-97F3-42658D20DE06}">
      <dgm:prSet/>
      <dgm:spPr/>
      <dgm:t>
        <a:bodyPr/>
        <a:lstStyle/>
        <a:p>
          <a:endParaRPr lang="en-US"/>
        </a:p>
      </dgm:t>
    </dgm:pt>
    <dgm:pt modelId="{81C762B7-D97F-475A-924B-869DE8BE3991}" type="sibTrans" cxnId="{1B387995-5D20-4077-97F3-42658D20DE06}">
      <dgm:prSet/>
      <dgm:spPr/>
      <dgm:t>
        <a:bodyPr/>
        <a:lstStyle/>
        <a:p>
          <a:endParaRPr lang="en-US"/>
        </a:p>
      </dgm:t>
    </dgm:pt>
    <dgm:pt modelId="{E6E7851D-2915-4523-8B50-4B7F63B66E8E}">
      <dgm:prSet phldrT="[Text]"/>
      <dgm:spPr/>
      <dgm:t>
        <a:bodyPr/>
        <a:lstStyle/>
        <a:p>
          <a:r>
            <a:rPr lang="en-US" dirty="0" smtClean="0"/>
            <a:t>LMA</a:t>
          </a:r>
          <a:endParaRPr lang="en-US" dirty="0"/>
        </a:p>
      </dgm:t>
    </dgm:pt>
    <dgm:pt modelId="{97B89EAC-62E1-4EC0-8178-2C927FCE8150}" type="parTrans" cxnId="{A460770B-CCF3-4DD9-B5DB-8F32E2D95604}">
      <dgm:prSet/>
      <dgm:spPr/>
      <dgm:t>
        <a:bodyPr/>
        <a:lstStyle/>
        <a:p>
          <a:endParaRPr lang="en-US"/>
        </a:p>
      </dgm:t>
    </dgm:pt>
    <dgm:pt modelId="{950E66B6-9CE6-4015-AD5D-0FD8055B5141}" type="sibTrans" cxnId="{A460770B-CCF3-4DD9-B5DB-8F32E2D95604}">
      <dgm:prSet/>
      <dgm:spPr/>
      <dgm:t>
        <a:bodyPr/>
        <a:lstStyle/>
        <a:p>
          <a:endParaRPr lang="en-US"/>
        </a:p>
      </dgm:t>
    </dgm:pt>
    <dgm:pt modelId="{17024CCA-C9AB-49E3-81E6-D1985004D48C}">
      <dgm:prSet phldrT="[Text]"/>
      <dgm:spPr/>
      <dgm:t>
        <a:bodyPr/>
        <a:lstStyle/>
        <a:p>
          <a:r>
            <a:rPr lang="en-US" dirty="0" smtClean="0"/>
            <a:t>LMC</a:t>
          </a:r>
          <a:endParaRPr lang="en-US" dirty="0"/>
        </a:p>
      </dgm:t>
    </dgm:pt>
    <dgm:pt modelId="{FEFE729F-93AA-4F6C-AE64-1691F458E5D9}" type="parTrans" cxnId="{E2CC1429-1C9E-44C3-9C40-2242EB240BE5}">
      <dgm:prSet/>
      <dgm:spPr/>
      <dgm:t>
        <a:bodyPr/>
        <a:lstStyle/>
        <a:p>
          <a:endParaRPr lang="en-US"/>
        </a:p>
      </dgm:t>
    </dgm:pt>
    <dgm:pt modelId="{8E79CF87-0399-4E4F-A93B-8DC14A6C2717}" type="sibTrans" cxnId="{E2CC1429-1C9E-44C3-9C40-2242EB240BE5}">
      <dgm:prSet/>
      <dgm:spPr/>
      <dgm:t>
        <a:bodyPr/>
        <a:lstStyle/>
        <a:p>
          <a:endParaRPr lang="en-US"/>
        </a:p>
      </dgm:t>
    </dgm:pt>
    <dgm:pt modelId="{64DF412D-C798-4038-887B-E91611835335}">
      <dgm:prSet phldrT="[Text]"/>
      <dgm:spPr/>
      <dgm:t>
        <a:bodyPr/>
        <a:lstStyle/>
        <a:p>
          <a:r>
            <a:rPr lang="en-US" dirty="0" smtClean="0"/>
            <a:t>LMH</a:t>
          </a:r>
          <a:endParaRPr lang="en-US" dirty="0"/>
        </a:p>
      </dgm:t>
    </dgm:pt>
    <dgm:pt modelId="{50AB5C5D-70BB-4653-A160-E36153E8D0C0}" type="parTrans" cxnId="{E6BAF90A-8D5F-4FA2-9872-1801EBB4CC19}">
      <dgm:prSet/>
      <dgm:spPr/>
      <dgm:t>
        <a:bodyPr/>
        <a:lstStyle/>
        <a:p>
          <a:endParaRPr lang="en-US"/>
        </a:p>
      </dgm:t>
    </dgm:pt>
    <dgm:pt modelId="{81360724-6F68-45DC-9863-62E431133E58}" type="sibTrans" cxnId="{E6BAF90A-8D5F-4FA2-9872-1801EBB4CC19}">
      <dgm:prSet/>
      <dgm:spPr/>
      <dgm:t>
        <a:bodyPr/>
        <a:lstStyle/>
        <a:p>
          <a:endParaRPr lang="en-US"/>
        </a:p>
      </dgm:t>
    </dgm:pt>
    <dgm:pt modelId="{93EACB59-CFB6-48B0-92C9-50F5BA8A0B99}">
      <dgm:prSet phldrT="[Text]"/>
      <dgm:spPr/>
      <dgm:t>
        <a:bodyPr/>
        <a:lstStyle/>
        <a:p>
          <a:r>
            <a:rPr lang="en-US" dirty="0" smtClean="0"/>
            <a:t>LMJ</a:t>
          </a:r>
          <a:endParaRPr lang="en-US" dirty="0"/>
        </a:p>
      </dgm:t>
    </dgm:pt>
    <dgm:pt modelId="{FDDE10CC-5347-4DBA-AF1D-F88A24E2A7D4}" type="parTrans" cxnId="{C7899C58-69D0-40CC-94BE-8BF405BFE1E7}">
      <dgm:prSet/>
      <dgm:spPr/>
      <dgm:t>
        <a:bodyPr/>
        <a:lstStyle/>
        <a:p>
          <a:endParaRPr lang="en-US"/>
        </a:p>
      </dgm:t>
    </dgm:pt>
    <dgm:pt modelId="{5FF60C50-7408-4429-966F-070C82838AA2}" type="sibTrans" cxnId="{C7899C58-69D0-40CC-94BE-8BF405BFE1E7}">
      <dgm:prSet/>
      <dgm:spPr/>
      <dgm:t>
        <a:bodyPr/>
        <a:lstStyle/>
        <a:p>
          <a:endParaRPr lang="en-US"/>
        </a:p>
      </dgm:t>
    </dgm:pt>
    <dgm:pt modelId="{90F6C41E-5A60-404D-8ABC-8925D824693B}">
      <dgm:prSet phldrT="[Text]"/>
      <dgm:spPr/>
      <dgm:t>
        <a:bodyPr/>
        <a:lstStyle/>
        <a:p>
          <a:r>
            <a:rPr lang="en-US" dirty="0" smtClean="0"/>
            <a:t>Area Basis</a:t>
          </a:r>
          <a:endParaRPr lang="en-US" dirty="0"/>
        </a:p>
      </dgm:t>
    </dgm:pt>
    <dgm:pt modelId="{335C6A2A-AE4A-413D-995C-98D31886A851}" type="parTrans" cxnId="{9784BC1D-7733-450D-8086-4372BED792E9}">
      <dgm:prSet/>
      <dgm:spPr/>
      <dgm:t>
        <a:bodyPr/>
        <a:lstStyle/>
        <a:p>
          <a:endParaRPr lang="en-US"/>
        </a:p>
      </dgm:t>
    </dgm:pt>
    <dgm:pt modelId="{47B0B5CE-D851-415C-BF13-2AF5633A5789}" type="sibTrans" cxnId="{9784BC1D-7733-450D-8086-4372BED792E9}">
      <dgm:prSet/>
      <dgm:spPr/>
      <dgm:t>
        <a:bodyPr/>
        <a:lstStyle/>
        <a:p>
          <a:endParaRPr lang="en-US"/>
        </a:p>
      </dgm:t>
    </dgm:pt>
    <dgm:pt modelId="{2E02FF0C-43F2-46AC-8FFC-291B5D0EFF88}">
      <dgm:prSet phldrT="[Text]"/>
      <dgm:spPr/>
      <dgm:t>
        <a:bodyPr/>
        <a:lstStyle/>
        <a:p>
          <a:r>
            <a:rPr lang="en-US" dirty="0" smtClean="0"/>
            <a:t>Spot Basis</a:t>
          </a:r>
          <a:endParaRPr lang="en-US" dirty="0"/>
        </a:p>
      </dgm:t>
    </dgm:pt>
    <dgm:pt modelId="{E6EB2646-0DED-4CFF-8CD4-574AEB8BB5D5}" type="parTrans" cxnId="{0D35037B-594C-4880-BE1C-003D8BAE5041}">
      <dgm:prSet/>
      <dgm:spPr/>
      <dgm:t>
        <a:bodyPr/>
        <a:lstStyle/>
        <a:p>
          <a:endParaRPr lang="en-US"/>
        </a:p>
      </dgm:t>
    </dgm:pt>
    <dgm:pt modelId="{ADF4F2DE-37E6-497E-B6AA-2E8E966338C0}" type="sibTrans" cxnId="{0D35037B-594C-4880-BE1C-003D8BAE5041}">
      <dgm:prSet/>
      <dgm:spPr/>
      <dgm:t>
        <a:bodyPr/>
        <a:lstStyle/>
        <a:p>
          <a:endParaRPr lang="en-US"/>
        </a:p>
      </dgm:t>
    </dgm:pt>
    <dgm:pt modelId="{594EF71C-1171-4E01-B5BE-390B1F71C407}">
      <dgm:prSet phldrT="[Text]"/>
      <dgm:spPr/>
      <dgm:t>
        <a:bodyPr/>
        <a:lstStyle/>
        <a:p>
          <a:r>
            <a:rPr lang="en-US" dirty="0" smtClean="0"/>
            <a:t>Urban Renewal</a:t>
          </a:r>
          <a:endParaRPr lang="en-US" dirty="0"/>
        </a:p>
      </dgm:t>
    </dgm:pt>
    <dgm:pt modelId="{79A29420-AC1D-4229-AC2A-0A394D305FAB}" type="parTrans" cxnId="{A1D9654D-0C10-4195-BFAF-690F863481B0}">
      <dgm:prSet/>
      <dgm:spPr/>
      <dgm:t>
        <a:bodyPr/>
        <a:lstStyle/>
        <a:p>
          <a:endParaRPr lang="en-US"/>
        </a:p>
      </dgm:t>
    </dgm:pt>
    <dgm:pt modelId="{B845E98D-13FD-4D0C-B362-B80F976C5CDD}" type="sibTrans" cxnId="{A1D9654D-0C10-4195-BFAF-690F863481B0}">
      <dgm:prSet/>
      <dgm:spPr/>
      <dgm:t>
        <a:bodyPr/>
        <a:lstStyle/>
        <a:p>
          <a:endParaRPr lang="en-US"/>
        </a:p>
      </dgm:t>
    </dgm:pt>
    <dgm:pt modelId="{06E94BCE-3523-4871-AA21-B886ECF5F746}" type="pres">
      <dgm:prSet presAssocID="{05463ED2-594D-447B-9C11-0FF00E92F55A}" presName="hierChild1" presStyleCnt="0">
        <dgm:presLayoutVars>
          <dgm:orgChart val="1"/>
          <dgm:chPref val="1"/>
          <dgm:dir/>
          <dgm:animOne val="branch"/>
          <dgm:animLvl val="lvl"/>
          <dgm:resizeHandles/>
        </dgm:presLayoutVars>
      </dgm:prSet>
      <dgm:spPr/>
      <dgm:t>
        <a:bodyPr/>
        <a:lstStyle/>
        <a:p>
          <a:endParaRPr lang="en-US"/>
        </a:p>
      </dgm:t>
    </dgm:pt>
    <dgm:pt modelId="{4A0EC646-A31A-49EA-B113-18B791EFD1AD}" type="pres">
      <dgm:prSet presAssocID="{271377CB-2596-4C43-BE78-28D7BC6B13A5}" presName="hierRoot1" presStyleCnt="0">
        <dgm:presLayoutVars>
          <dgm:hierBranch val="init"/>
        </dgm:presLayoutVars>
      </dgm:prSet>
      <dgm:spPr/>
    </dgm:pt>
    <dgm:pt modelId="{ABE27572-E5A7-4E08-85DB-0D6A89F598FA}" type="pres">
      <dgm:prSet presAssocID="{271377CB-2596-4C43-BE78-28D7BC6B13A5}" presName="rootComposite1" presStyleCnt="0"/>
      <dgm:spPr/>
    </dgm:pt>
    <dgm:pt modelId="{3E138AD1-E62C-4E5C-A67F-FAD880ABF1A0}" type="pres">
      <dgm:prSet presAssocID="{271377CB-2596-4C43-BE78-28D7BC6B13A5}" presName="rootText1" presStyleLbl="node0" presStyleIdx="0" presStyleCnt="1">
        <dgm:presLayoutVars>
          <dgm:chPref val="3"/>
        </dgm:presLayoutVars>
      </dgm:prSet>
      <dgm:spPr/>
      <dgm:t>
        <a:bodyPr/>
        <a:lstStyle/>
        <a:p>
          <a:endParaRPr lang="en-US"/>
        </a:p>
      </dgm:t>
    </dgm:pt>
    <dgm:pt modelId="{88420ABA-CAAB-4470-8E85-0C5CF9F4BF4B}" type="pres">
      <dgm:prSet presAssocID="{271377CB-2596-4C43-BE78-28D7BC6B13A5}" presName="rootConnector1" presStyleLbl="node1" presStyleIdx="0" presStyleCnt="0"/>
      <dgm:spPr/>
      <dgm:t>
        <a:bodyPr/>
        <a:lstStyle/>
        <a:p>
          <a:endParaRPr lang="en-US"/>
        </a:p>
      </dgm:t>
    </dgm:pt>
    <dgm:pt modelId="{B814E430-A57E-47B0-BE64-0CB70C93DC9A}" type="pres">
      <dgm:prSet presAssocID="{271377CB-2596-4C43-BE78-28D7BC6B13A5}" presName="hierChild2" presStyleCnt="0"/>
      <dgm:spPr/>
    </dgm:pt>
    <dgm:pt modelId="{B3D6725B-BCCB-4427-969F-C6406A2837BD}" type="pres">
      <dgm:prSet presAssocID="{1E383F22-6103-4476-9F51-EB7FA5F2E13A}" presName="Name37" presStyleLbl="parChTrans1D2" presStyleIdx="0" presStyleCnt="3"/>
      <dgm:spPr/>
      <dgm:t>
        <a:bodyPr/>
        <a:lstStyle/>
        <a:p>
          <a:endParaRPr lang="en-US"/>
        </a:p>
      </dgm:t>
    </dgm:pt>
    <dgm:pt modelId="{F2936D7B-8DEA-42AD-A1E8-EBE42C048171}" type="pres">
      <dgm:prSet presAssocID="{C88E3D0D-9094-41D1-A12B-7643DC6D12B8}" presName="hierRoot2" presStyleCnt="0">
        <dgm:presLayoutVars>
          <dgm:hierBranch val="init"/>
        </dgm:presLayoutVars>
      </dgm:prSet>
      <dgm:spPr/>
    </dgm:pt>
    <dgm:pt modelId="{A5864094-C8B1-43C7-A719-364359564E16}" type="pres">
      <dgm:prSet presAssocID="{C88E3D0D-9094-41D1-A12B-7643DC6D12B8}" presName="rootComposite" presStyleCnt="0"/>
      <dgm:spPr/>
    </dgm:pt>
    <dgm:pt modelId="{9751640A-4B32-40D8-9D87-34814B51427E}" type="pres">
      <dgm:prSet presAssocID="{C88E3D0D-9094-41D1-A12B-7643DC6D12B8}" presName="rootText" presStyleLbl="node2" presStyleIdx="0" presStyleCnt="3" custLinFactX="-46644" custLinFactNeighborX="-100000">
        <dgm:presLayoutVars>
          <dgm:chPref val="3"/>
        </dgm:presLayoutVars>
      </dgm:prSet>
      <dgm:spPr/>
      <dgm:t>
        <a:bodyPr/>
        <a:lstStyle/>
        <a:p>
          <a:endParaRPr lang="en-US"/>
        </a:p>
      </dgm:t>
    </dgm:pt>
    <dgm:pt modelId="{C507CD7D-9B17-4FAA-9928-811DFB8CFF98}" type="pres">
      <dgm:prSet presAssocID="{C88E3D0D-9094-41D1-A12B-7643DC6D12B8}" presName="rootConnector" presStyleLbl="node2" presStyleIdx="0" presStyleCnt="3"/>
      <dgm:spPr/>
      <dgm:t>
        <a:bodyPr/>
        <a:lstStyle/>
        <a:p>
          <a:endParaRPr lang="en-US"/>
        </a:p>
      </dgm:t>
    </dgm:pt>
    <dgm:pt modelId="{96C8D678-63DE-418D-8256-D641CDE31D8C}" type="pres">
      <dgm:prSet presAssocID="{C88E3D0D-9094-41D1-A12B-7643DC6D12B8}" presName="hierChild4" presStyleCnt="0"/>
      <dgm:spPr/>
    </dgm:pt>
    <dgm:pt modelId="{13FBE6CB-0D23-418A-8A83-498050E69993}" type="pres">
      <dgm:prSet presAssocID="{97B89EAC-62E1-4EC0-8178-2C927FCE8150}" presName="Name37" presStyleLbl="parChTrans1D3" presStyleIdx="0" presStyleCnt="7"/>
      <dgm:spPr/>
      <dgm:t>
        <a:bodyPr/>
        <a:lstStyle/>
        <a:p>
          <a:endParaRPr lang="en-US"/>
        </a:p>
      </dgm:t>
    </dgm:pt>
    <dgm:pt modelId="{BBD914BD-3EFC-4B74-81DE-9AED49575E03}" type="pres">
      <dgm:prSet presAssocID="{E6E7851D-2915-4523-8B50-4B7F63B66E8E}" presName="hierRoot2" presStyleCnt="0">
        <dgm:presLayoutVars>
          <dgm:hierBranch val="init"/>
        </dgm:presLayoutVars>
      </dgm:prSet>
      <dgm:spPr/>
    </dgm:pt>
    <dgm:pt modelId="{8E81BB95-AC13-43AA-921C-2FD470A8038F}" type="pres">
      <dgm:prSet presAssocID="{E6E7851D-2915-4523-8B50-4B7F63B66E8E}" presName="rootComposite" presStyleCnt="0"/>
      <dgm:spPr/>
    </dgm:pt>
    <dgm:pt modelId="{CE485184-0A2D-4C22-9751-29228E9DC3B0}" type="pres">
      <dgm:prSet presAssocID="{E6E7851D-2915-4523-8B50-4B7F63B66E8E}" presName="rootText" presStyleLbl="node3" presStyleIdx="0" presStyleCnt="7" custLinFactX="-46644" custLinFactNeighborX="-100000">
        <dgm:presLayoutVars>
          <dgm:chPref val="3"/>
        </dgm:presLayoutVars>
      </dgm:prSet>
      <dgm:spPr/>
      <dgm:t>
        <a:bodyPr/>
        <a:lstStyle/>
        <a:p>
          <a:endParaRPr lang="en-US"/>
        </a:p>
      </dgm:t>
    </dgm:pt>
    <dgm:pt modelId="{95E155A4-C843-44A8-B8B4-D20AE351827A}" type="pres">
      <dgm:prSet presAssocID="{E6E7851D-2915-4523-8B50-4B7F63B66E8E}" presName="rootConnector" presStyleLbl="node3" presStyleIdx="0" presStyleCnt="7"/>
      <dgm:spPr/>
      <dgm:t>
        <a:bodyPr/>
        <a:lstStyle/>
        <a:p>
          <a:endParaRPr lang="en-US"/>
        </a:p>
      </dgm:t>
    </dgm:pt>
    <dgm:pt modelId="{0F7809C5-EDFE-4BAE-B328-AFE34A63D91D}" type="pres">
      <dgm:prSet presAssocID="{E6E7851D-2915-4523-8B50-4B7F63B66E8E}" presName="hierChild4" presStyleCnt="0"/>
      <dgm:spPr/>
    </dgm:pt>
    <dgm:pt modelId="{11BFA44A-D628-442E-AF5D-BDE79C1A9AD6}" type="pres">
      <dgm:prSet presAssocID="{E6E7851D-2915-4523-8B50-4B7F63B66E8E}" presName="hierChild5" presStyleCnt="0"/>
      <dgm:spPr/>
    </dgm:pt>
    <dgm:pt modelId="{84AAD05B-E45D-40C7-B56E-9B1E94C3106C}" type="pres">
      <dgm:prSet presAssocID="{FEFE729F-93AA-4F6C-AE64-1691F458E5D9}" presName="Name37" presStyleLbl="parChTrans1D3" presStyleIdx="1" presStyleCnt="7"/>
      <dgm:spPr/>
      <dgm:t>
        <a:bodyPr/>
        <a:lstStyle/>
        <a:p>
          <a:endParaRPr lang="en-US"/>
        </a:p>
      </dgm:t>
    </dgm:pt>
    <dgm:pt modelId="{FAE0DD4F-FC94-4B07-A868-BCE3CC0D3F4E}" type="pres">
      <dgm:prSet presAssocID="{17024CCA-C9AB-49E3-81E6-D1985004D48C}" presName="hierRoot2" presStyleCnt="0">
        <dgm:presLayoutVars>
          <dgm:hierBranch val="init"/>
        </dgm:presLayoutVars>
      </dgm:prSet>
      <dgm:spPr/>
    </dgm:pt>
    <dgm:pt modelId="{239C4489-0935-453E-B491-C1842D5DB3F9}" type="pres">
      <dgm:prSet presAssocID="{17024CCA-C9AB-49E3-81E6-D1985004D48C}" presName="rootComposite" presStyleCnt="0"/>
      <dgm:spPr/>
    </dgm:pt>
    <dgm:pt modelId="{252D4F75-DC43-4539-A938-6786B9F9C6E7}" type="pres">
      <dgm:prSet presAssocID="{17024CCA-C9AB-49E3-81E6-D1985004D48C}" presName="rootText" presStyleLbl="node3" presStyleIdx="1" presStyleCnt="7" custLinFactX="-46644" custLinFactNeighborX="-100000">
        <dgm:presLayoutVars>
          <dgm:chPref val="3"/>
        </dgm:presLayoutVars>
      </dgm:prSet>
      <dgm:spPr/>
      <dgm:t>
        <a:bodyPr/>
        <a:lstStyle/>
        <a:p>
          <a:endParaRPr lang="en-US"/>
        </a:p>
      </dgm:t>
    </dgm:pt>
    <dgm:pt modelId="{3AC6C940-222F-49D5-911C-8E54E49D6AEE}" type="pres">
      <dgm:prSet presAssocID="{17024CCA-C9AB-49E3-81E6-D1985004D48C}" presName="rootConnector" presStyleLbl="node3" presStyleIdx="1" presStyleCnt="7"/>
      <dgm:spPr/>
      <dgm:t>
        <a:bodyPr/>
        <a:lstStyle/>
        <a:p>
          <a:endParaRPr lang="en-US"/>
        </a:p>
      </dgm:t>
    </dgm:pt>
    <dgm:pt modelId="{6BBB1242-A832-443B-9043-52F8EE686074}" type="pres">
      <dgm:prSet presAssocID="{17024CCA-C9AB-49E3-81E6-D1985004D48C}" presName="hierChild4" presStyleCnt="0"/>
      <dgm:spPr/>
    </dgm:pt>
    <dgm:pt modelId="{5FF29A5F-F738-4096-AD34-6F60F3ACF83F}" type="pres">
      <dgm:prSet presAssocID="{17024CCA-C9AB-49E3-81E6-D1985004D48C}" presName="hierChild5" presStyleCnt="0"/>
      <dgm:spPr/>
    </dgm:pt>
    <dgm:pt modelId="{5E2918F6-DBC5-4CF4-89B4-0B0F1C6F2621}" type="pres">
      <dgm:prSet presAssocID="{50AB5C5D-70BB-4653-A160-E36153E8D0C0}" presName="Name37" presStyleLbl="parChTrans1D3" presStyleIdx="2" presStyleCnt="7"/>
      <dgm:spPr/>
      <dgm:t>
        <a:bodyPr/>
        <a:lstStyle/>
        <a:p>
          <a:endParaRPr lang="en-US"/>
        </a:p>
      </dgm:t>
    </dgm:pt>
    <dgm:pt modelId="{52329946-AFAF-4EE3-AF58-E5E151BC1ABC}" type="pres">
      <dgm:prSet presAssocID="{64DF412D-C798-4038-887B-E91611835335}" presName="hierRoot2" presStyleCnt="0">
        <dgm:presLayoutVars>
          <dgm:hierBranch val="init"/>
        </dgm:presLayoutVars>
      </dgm:prSet>
      <dgm:spPr/>
    </dgm:pt>
    <dgm:pt modelId="{7F5FD39E-03D5-4378-A119-3A9C832DAD9F}" type="pres">
      <dgm:prSet presAssocID="{64DF412D-C798-4038-887B-E91611835335}" presName="rootComposite" presStyleCnt="0"/>
      <dgm:spPr/>
    </dgm:pt>
    <dgm:pt modelId="{B9BCC8D5-69B1-4BA0-A218-AFF5A3765E90}" type="pres">
      <dgm:prSet presAssocID="{64DF412D-C798-4038-887B-E91611835335}" presName="rootText" presStyleLbl="node3" presStyleIdx="2" presStyleCnt="7" custLinFactX="-46644" custLinFactNeighborX="-100000">
        <dgm:presLayoutVars>
          <dgm:chPref val="3"/>
        </dgm:presLayoutVars>
      </dgm:prSet>
      <dgm:spPr/>
      <dgm:t>
        <a:bodyPr/>
        <a:lstStyle/>
        <a:p>
          <a:endParaRPr lang="en-US"/>
        </a:p>
      </dgm:t>
    </dgm:pt>
    <dgm:pt modelId="{D63E6C95-67FB-4AC5-B64D-397030EC804A}" type="pres">
      <dgm:prSet presAssocID="{64DF412D-C798-4038-887B-E91611835335}" presName="rootConnector" presStyleLbl="node3" presStyleIdx="2" presStyleCnt="7"/>
      <dgm:spPr/>
      <dgm:t>
        <a:bodyPr/>
        <a:lstStyle/>
        <a:p>
          <a:endParaRPr lang="en-US"/>
        </a:p>
      </dgm:t>
    </dgm:pt>
    <dgm:pt modelId="{AE7450D6-EB48-45AB-A073-90509417AD41}" type="pres">
      <dgm:prSet presAssocID="{64DF412D-C798-4038-887B-E91611835335}" presName="hierChild4" presStyleCnt="0"/>
      <dgm:spPr/>
    </dgm:pt>
    <dgm:pt modelId="{AD3EE1A1-64BF-4D1D-9068-1C5B5DE0FC4A}" type="pres">
      <dgm:prSet presAssocID="{64DF412D-C798-4038-887B-E91611835335}" presName="hierChild5" presStyleCnt="0"/>
      <dgm:spPr/>
    </dgm:pt>
    <dgm:pt modelId="{9EFFEF35-7A56-4ED0-984F-799C83DAC782}" type="pres">
      <dgm:prSet presAssocID="{FDDE10CC-5347-4DBA-AF1D-F88A24E2A7D4}" presName="Name37" presStyleLbl="parChTrans1D3" presStyleIdx="3" presStyleCnt="7"/>
      <dgm:spPr/>
      <dgm:t>
        <a:bodyPr/>
        <a:lstStyle/>
        <a:p>
          <a:endParaRPr lang="en-US"/>
        </a:p>
      </dgm:t>
    </dgm:pt>
    <dgm:pt modelId="{CD15A467-85FD-4CC9-B5B9-FBB38CF30C59}" type="pres">
      <dgm:prSet presAssocID="{93EACB59-CFB6-48B0-92C9-50F5BA8A0B99}" presName="hierRoot2" presStyleCnt="0">
        <dgm:presLayoutVars>
          <dgm:hierBranch val="init"/>
        </dgm:presLayoutVars>
      </dgm:prSet>
      <dgm:spPr/>
    </dgm:pt>
    <dgm:pt modelId="{7B7B8DE2-F271-40D2-813C-0AB263F64C8C}" type="pres">
      <dgm:prSet presAssocID="{93EACB59-CFB6-48B0-92C9-50F5BA8A0B99}" presName="rootComposite" presStyleCnt="0"/>
      <dgm:spPr/>
    </dgm:pt>
    <dgm:pt modelId="{07043F5E-8287-434B-9C15-C075F4E3C6DC}" type="pres">
      <dgm:prSet presAssocID="{93EACB59-CFB6-48B0-92C9-50F5BA8A0B99}" presName="rootText" presStyleLbl="node3" presStyleIdx="3" presStyleCnt="7" custLinFactX="-52456" custLinFactNeighborX="-100000">
        <dgm:presLayoutVars>
          <dgm:chPref val="3"/>
        </dgm:presLayoutVars>
      </dgm:prSet>
      <dgm:spPr/>
      <dgm:t>
        <a:bodyPr/>
        <a:lstStyle/>
        <a:p>
          <a:endParaRPr lang="en-US"/>
        </a:p>
      </dgm:t>
    </dgm:pt>
    <dgm:pt modelId="{B07D389A-2A08-4311-95C5-9417CA377100}" type="pres">
      <dgm:prSet presAssocID="{93EACB59-CFB6-48B0-92C9-50F5BA8A0B99}" presName="rootConnector" presStyleLbl="node3" presStyleIdx="3" presStyleCnt="7"/>
      <dgm:spPr/>
      <dgm:t>
        <a:bodyPr/>
        <a:lstStyle/>
        <a:p>
          <a:endParaRPr lang="en-US"/>
        </a:p>
      </dgm:t>
    </dgm:pt>
    <dgm:pt modelId="{D5A1ECB3-F0A9-4B4F-ADA9-01565CA75DBC}" type="pres">
      <dgm:prSet presAssocID="{93EACB59-CFB6-48B0-92C9-50F5BA8A0B99}" presName="hierChild4" presStyleCnt="0"/>
      <dgm:spPr/>
    </dgm:pt>
    <dgm:pt modelId="{AA597717-F37A-4C9F-919D-2AB9B9C22EAC}" type="pres">
      <dgm:prSet presAssocID="{93EACB59-CFB6-48B0-92C9-50F5BA8A0B99}" presName="hierChild5" presStyleCnt="0"/>
      <dgm:spPr/>
    </dgm:pt>
    <dgm:pt modelId="{3DE12361-9615-4360-A549-8FF3EE526A58}" type="pres">
      <dgm:prSet presAssocID="{C88E3D0D-9094-41D1-A12B-7643DC6D12B8}" presName="hierChild5" presStyleCnt="0"/>
      <dgm:spPr/>
    </dgm:pt>
    <dgm:pt modelId="{5801CEED-3A0D-4173-832A-A45728160D79}" type="pres">
      <dgm:prSet presAssocID="{CF242E8E-E0AC-4650-BDF3-D607DD26DA59}" presName="Name37" presStyleLbl="parChTrans1D2" presStyleIdx="1" presStyleCnt="3"/>
      <dgm:spPr/>
      <dgm:t>
        <a:bodyPr/>
        <a:lstStyle/>
        <a:p>
          <a:endParaRPr lang="en-US"/>
        </a:p>
      </dgm:t>
    </dgm:pt>
    <dgm:pt modelId="{8E644AD1-90D5-4AB7-B71D-AB5B8B842CAD}" type="pres">
      <dgm:prSet presAssocID="{3E7BA0B8-06FF-4F3E-BA2D-7D2597D0C64D}" presName="hierRoot2" presStyleCnt="0">
        <dgm:presLayoutVars>
          <dgm:hierBranch val="init"/>
        </dgm:presLayoutVars>
      </dgm:prSet>
      <dgm:spPr/>
    </dgm:pt>
    <dgm:pt modelId="{78DBD917-B8D8-4E68-9185-79E8B26E99DD}" type="pres">
      <dgm:prSet presAssocID="{3E7BA0B8-06FF-4F3E-BA2D-7D2597D0C64D}" presName="rootComposite" presStyleCnt="0"/>
      <dgm:spPr/>
    </dgm:pt>
    <dgm:pt modelId="{F483C72D-7FF2-446D-BC52-188C5BD85C16}" type="pres">
      <dgm:prSet presAssocID="{3E7BA0B8-06FF-4F3E-BA2D-7D2597D0C64D}" presName="rootText" presStyleLbl="node2" presStyleIdx="1" presStyleCnt="3">
        <dgm:presLayoutVars>
          <dgm:chPref val="3"/>
        </dgm:presLayoutVars>
      </dgm:prSet>
      <dgm:spPr/>
      <dgm:t>
        <a:bodyPr/>
        <a:lstStyle/>
        <a:p>
          <a:endParaRPr lang="en-US"/>
        </a:p>
      </dgm:t>
    </dgm:pt>
    <dgm:pt modelId="{F48C8442-027F-49D6-AF78-3202B1DC86D6}" type="pres">
      <dgm:prSet presAssocID="{3E7BA0B8-06FF-4F3E-BA2D-7D2597D0C64D}" presName="rootConnector" presStyleLbl="node2" presStyleIdx="1" presStyleCnt="3"/>
      <dgm:spPr/>
      <dgm:t>
        <a:bodyPr/>
        <a:lstStyle/>
        <a:p>
          <a:endParaRPr lang="en-US"/>
        </a:p>
      </dgm:t>
    </dgm:pt>
    <dgm:pt modelId="{7950E9FA-D720-49BE-B050-6FF95CEB2F73}" type="pres">
      <dgm:prSet presAssocID="{3E7BA0B8-06FF-4F3E-BA2D-7D2597D0C64D}" presName="hierChild4" presStyleCnt="0"/>
      <dgm:spPr/>
    </dgm:pt>
    <dgm:pt modelId="{7B5B17EF-B8D8-4DBD-B121-1E5C8A53E355}" type="pres">
      <dgm:prSet presAssocID="{335C6A2A-AE4A-413D-995C-98D31886A851}" presName="Name37" presStyleLbl="parChTrans1D3" presStyleIdx="4" presStyleCnt="7"/>
      <dgm:spPr/>
      <dgm:t>
        <a:bodyPr/>
        <a:lstStyle/>
        <a:p>
          <a:endParaRPr lang="en-US"/>
        </a:p>
      </dgm:t>
    </dgm:pt>
    <dgm:pt modelId="{CF1ED167-7BA0-4EE8-9938-7E5D4330B8F6}" type="pres">
      <dgm:prSet presAssocID="{90F6C41E-5A60-404D-8ABC-8925D824693B}" presName="hierRoot2" presStyleCnt="0">
        <dgm:presLayoutVars>
          <dgm:hierBranch val="init"/>
        </dgm:presLayoutVars>
      </dgm:prSet>
      <dgm:spPr/>
    </dgm:pt>
    <dgm:pt modelId="{2EBFCC63-1C3E-4AE7-AA10-07E44BA0F832}" type="pres">
      <dgm:prSet presAssocID="{90F6C41E-5A60-404D-8ABC-8925D824693B}" presName="rootComposite" presStyleCnt="0"/>
      <dgm:spPr/>
    </dgm:pt>
    <dgm:pt modelId="{4CDA226F-0EBC-467C-BC89-94111F3B80E7}" type="pres">
      <dgm:prSet presAssocID="{90F6C41E-5A60-404D-8ABC-8925D824693B}" presName="rootText" presStyleLbl="node3" presStyleIdx="4" presStyleCnt="7">
        <dgm:presLayoutVars>
          <dgm:chPref val="3"/>
        </dgm:presLayoutVars>
      </dgm:prSet>
      <dgm:spPr/>
      <dgm:t>
        <a:bodyPr/>
        <a:lstStyle/>
        <a:p>
          <a:endParaRPr lang="en-US"/>
        </a:p>
      </dgm:t>
    </dgm:pt>
    <dgm:pt modelId="{648C6517-A4C7-4C2E-9DF5-E4A5D5524F8C}" type="pres">
      <dgm:prSet presAssocID="{90F6C41E-5A60-404D-8ABC-8925D824693B}" presName="rootConnector" presStyleLbl="node3" presStyleIdx="4" presStyleCnt="7"/>
      <dgm:spPr/>
      <dgm:t>
        <a:bodyPr/>
        <a:lstStyle/>
        <a:p>
          <a:endParaRPr lang="en-US"/>
        </a:p>
      </dgm:t>
    </dgm:pt>
    <dgm:pt modelId="{C101DB52-4F69-4069-AF06-B56423D10299}" type="pres">
      <dgm:prSet presAssocID="{90F6C41E-5A60-404D-8ABC-8925D824693B}" presName="hierChild4" presStyleCnt="0"/>
      <dgm:spPr/>
    </dgm:pt>
    <dgm:pt modelId="{01B70312-9957-49DF-99F5-14777E0A770C}" type="pres">
      <dgm:prSet presAssocID="{90F6C41E-5A60-404D-8ABC-8925D824693B}" presName="hierChild5" presStyleCnt="0"/>
      <dgm:spPr/>
    </dgm:pt>
    <dgm:pt modelId="{274B79F8-9C4D-468A-8807-0B2D1C413FBF}" type="pres">
      <dgm:prSet presAssocID="{E6EB2646-0DED-4CFF-8CD4-574AEB8BB5D5}" presName="Name37" presStyleLbl="parChTrans1D3" presStyleIdx="5" presStyleCnt="7"/>
      <dgm:spPr/>
      <dgm:t>
        <a:bodyPr/>
        <a:lstStyle/>
        <a:p>
          <a:endParaRPr lang="en-US"/>
        </a:p>
      </dgm:t>
    </dgm:pt>
    <dgm:pt modelId="{23DCB376-F246-434E-A564-7585FE5CEF2B}" type="pres">
      <dgm:prSet presAssocID="{2E02FF0C-43F2-46AC-8FFC-291B5D0EFF88}" presName="hierRoot2" presStyleCnt="0">
        <dgm:presLayoutVars>
          <dgm:hierBranch val="init"/>
        </dgm:presLayoutVars>
      </dgm:prSet>
      <dgm:spPr/>
    </dgm:pt>
    <dgm:pt modelId="{01A7B743-E28B-4146-B22B-BCCE5FA13696}" type="pres">
      <dgm:prSet presAssocID="{2E02FF0C-43F2-46AC-8FFC-291B5D0EFF88}" presName="rootComposite" presStyleCnt="0"/>
      <dgm:spPr/>
    </dgm:pt>
    <dgm:pt modelId="{6EDADF86-66BD-4646-9AC5-C918FF7F48F6}" type="pres">
      <dgm:prSet presAssocID="{2E02FF0C-43F2-46AC-8FFC-291B5D0EFF88}" presName="rootText" presStyleLbl="node3" presStyleIdx="5" presStyleCnt="7">
        <dgm:presLayoutVars>
          <dgm:chPref val="3"/>
        </dgm:presLayoutVars>
      </dgm:prSet>
      <dgm:spPr/>
      <dgm:t>
        <a:bodyPr/>
        <a:lstStyle/>
        <a:p>
          <a:endParaRPr lang="en-US"/>
        </a:p>
      </dgm:t>
    </dgm:pt>
    <dgm:pt modelId="{2851E604-E2F7-4FD8-BE02-4EA3A0029F18}" type="pres">
      <dgm:prSet presAssocID="{2E02FF0C-43F2-46AC-8FFC-291B5D0EFF88}" presName="rootConnector" presStyleLbl="node3" presStyleIdx="5" presStyleCnt="7"/>
      <dgm:spPr/>
      <dgm:t>
        <a:bodyPr/>
        <a:lstStyle/>
        <a:p>
          <a:endParaRPr lang="en-US"/>
        </a:p>
      </dgm:t>
    </dgm:pt>
    <dgm:pt modelId="{6B18768D-C8E8-4F08-B8CC-AF605B0C4B53}" type="pres">
      <dgm:prSet presAssocID="{2E02FF0C-43F2-46AC-8FFC-291B5D0EFF88}" presName="hierChild4" presStyleCnt="0"/>
      <dgm:spPr/>
    </dgm:pt>
    <dgm:pt modelId="{68CB7276-8D77-48E8-8E3A-4C91A34D225D}" type="pres">
      <dgm:prSet presAssocID="{2E02FF0C-43F2-46AC-8FFC-291B5D0EFF88}" presName="hierChild5" presStyleCnt="0"/>
      <dgm:spPr/>
    </dgm:pt>
    <dgm:pt modelId="{A8D17439-4E85-4F64-B3B3-DEBC68F08415}" type="pres">
      <dgm:prSet presAssocID="{79A29420-AC1D-4229-AC2A-0A394D305FAB}" presName="Name37" presStyleLbl="parChTrans1D3" presStyleIdx="6" presStyleCnt="7"/>
      <dgm:spPr/>
      <dgm:t>
        <a:bodyPr/>
        <a:lstStyle/>
        <a:p>
          <a:endParaRPr lang="en-US"/>
        </a:p>
      </dgm:t>
    </dgm:pt>
    <dgm:pt modelId="{6E306553-C15B-4F61-8C4A-F5AD18765C81}" type="pres">
      <dgm:prSet presAssocID="{594EF71C-1171-4E01-B5BE-390B1F71C407}" presName="hierRoot2" presStyleCnt="0">
        <dgm:presLayoutVars>
          <dgm:hierBranch val="init"/>
        </dgm:presLayoutVars>
      </dgm:prSet>
      <dgm:spPr/>
    </dgm:pt>
    <dgm:pt modelId="{CA3DE52B-D01F-4192-9336-E4DC41EE69EF}" type="pres">
      <dgm:prSet presAssocID="{594EF71C-1171-4E01-B5BE-390B1F71C407}" presName="rootComposite" presStyleCnt="0"/>
      <dgm:spPr/>
    </dgm:pt>
    <dgm:pt modelId="{1D70452F-A5A2-4DAA-9D14-0D180E76CCAD}" type="pres">
      <dgm:prSet presAssocID="{594EF71C-1171-4E01-B5BE-390B1F71C407}" presName="rootText" presStyleLbl="node3" presStyleIdx="6" presStyleCnt="7">
        <dgm:presLayoutVars>
          <dgm:chPref val="3"/>
        </dgm:presLayoutVars>
      </dgm:prSet>
      <dgm:spPr/>
      <dgm:t>
        <a:bodyPr/>
        <a:lstStyle/>
        <a:p>
          <a:endParaRPr lang="en-US"/>
        </a:p>
      </dgm:t>
    </dgm:pt>
    <dgm:pt modelId="{C6AE5A01-B7F4-4950-968F-71F8B5CC3F01}" type="pres">
      <dgm:prSet presAssocID="{594EF71C-1171-4E01-B5BE-390B1F71C407}" presName="rootConnector" presStyleLbl="node3" presStyleIdx="6" presStyleCnt="7"/>
      <dgm:spPr/>
      <dgm:t>
        <a:bodyPr/>
        <a:lstStyle/>
        <a:p>
          <a:endParaRPr lang="en-US"/>
        </a:p>
      </dgm:t>
    </dgm:pt>
    <dgm:pt modelId="{AC3372B5-D45B-4BF7-9DA0-A3DDAC0C9AA3}" type="pres">
      <dgm:prSet presAssocID="{594EF71C-1171-4E01-B5BE-390B1F71C407}" presName="hierChild4" presStyleCnt="0"/>
      <dgm:spPr/>
    </dgm:pt>
    <dgm:pt modelId="{220C3E94-A0A3-494E-8B91-D10FDB1675E5}" type="pres">
      <dgm:prSet presAssocID="{594EF71C-1171-4E01-B5BE-390B1F71C407}" presName="hierChild5" presStyleCnt="0"/>
      <dgm:spPr/>
    </dgm:pt>
    <dgm:pt modelId="{CA07AE60-B33E-43F4-B7ED-AA10C368DE87}" type="pres">
      <dgm:prSet presAssocID="{3E7BA0B8-06FF-4F3E-BA2D-7D2597D0C64D}" presName="hierChild5" presStyleCnt="0"/>
      <dgm:spPr/>
    </dgm:pt>
    <dgm:pt modelId="{AB7E73A5-673D-4D11-AB99-3FE210D53DCD}" type="pres">
      <dgm:prSet presAssocID="{18CE54CF-776A-4B95-8C8B-D250A473BA53}" presName="Name37" presStyleLbl="parChTrans1D2" presStyleIdx="2" presStyleCnt="3"/>
      <dgm:spPr/>
      <dgm:t>
        <a:bodyPr/>
        <a:lstStyle/>
        <a:p>
          <a:endParaRPr lang="en-US"/>
        </a:p>
      </dgm:t>
    </dgm:pt>
    <dgm:pt modelId="{471E8B3E-38CD-4E28-BB07-233C943DAE31}" type="pres">
      <dgm:prSet presAssocID="{38E77F8D-969B-46DA-9DEC-49656A9677F4}" presName="hierRoot2" presStyleCnt="0">
        <dgm:presLayoutVars>
          <dgm:hierBranch val="init"/>
        </dgm:presLayoutVars>
      </dgm:prSet>
      <dgm:spPr/>
    </dgm:pt>
    <dgm:pt modelId="{60FA7D33-2D0C-4B4E-AC0A-985C0BDACA7C}" type="pres">
      <dgm:prSet presAssocID="{38E77F8D-969B-46DA-9DEC-49656A9677F4}" presName="rootComposite" presStyleCnt="0"/>
      <dgm:spPr/>
    </dgm:pt>
    <dgm:pt modelId="{DC396F4D-FC9F-471C-847B-BFC64BF68300}" type="pres">
      <dgm:prSet presAssocID="{38E77F8D-969B-46DA-9DEC-49656A9677F4}" presName="rootText" presStyleLbl="node2" presStyleIdx="2" presStyleCnt="3" custLinFactX="57076" custLinFactNeighborX="100000">
        <dgm:presLayoutVars>
          <dgm:chPref val="3"/>
        </dgm:presLayoutVars>
      </dgm:prSet>
      <dgm:spPr/>
      <dgm:t>
        <a:bodyPr/>
        <a:lstStyle/>
        <a:p>
          <a:endParaRPr lang="en-US"/>
        </a:p>
      </dgm:t>
    </dgm:pt>
    <dgm:pt modelId="{2013E731-6BF8-46B4-9CBD-0B90AF885C01}" type="pres">
      <dgm:prSet presAssocID="{38E77F8D-969B-46DA-9DEC-49656A9677F4}" presName="rootConnector" presStyleLbl="node2" presStyleIdx="2" presStyleCnt="3"/>
      <dgm:spPr/>
      <dgm:t>
        <a:bodyPr/>
        <a:lstStyle/>
        <a:p>
          <a:endParaRPr lang="en-US"/>
        </a:p>
      </dgm:t>
    </dgm:pt>
    <dgm:pt modelId="{67BE34C0-30E1-4408-BEAA-9D353016395C}" type="pres">
      <dgm:prSet presAssocID="{38E77F8D-969B-46DA-9DEC-49656A9677F4}" presName="hierChild4" presStyleCnt="0"/>
      <dgm:spPr/>
    </dgm:pt>
    <dgm:pt modelId="{42D94EB1-409C-4914-A438-58C62F2B8418}" type="pres">
      <dgm:prSet presAssocID="{38E77F8D-969B-46DA-9DEC-49656A9677F4}" presName="hierChild5" presStyleCnt="0"/>
      <dgm:spPr/>
    </dgm:pt>
    <dgm:pt modelId="{1789E51C-A793-4005-91A4-6C5542998B2C}" type="pres">
      <dgm:prSet presAssocID="{271377CB-2596-4C43-BE78-28D7BC6B13A5}" presName="hierChild3" presStyleCnt="0"/>
      <dgm:spPr/>
    </dgm:pt>
  </dgm:ptLst>
  <dgm:cxnLst>
    <dgm:cxn modelId="{FD0D1B31-5AEC-415D-BE21-D212CAB07928}" type="presOf" srcId="{2E02FF0C-43F2-46AC-8FFC-291B5D0EFF88}" destId="{2851E604-E2F7-4FD8-BE02-4EA3A0029F18}" srcOrd="1" destOrd="0" presId="urn:microsoft.com/office/officeart/2005/8/layout/orgChart1"/>
    <dgm:cxn modelId="{A1D9654D-0C10-4195-BFAF-690F863481B0}" srcId="{3E7BA0B8-06FF-4F3E-BA2D-7D2597D0C64D}" destId="{594EF71C-1171-4E01-B5BE-390B1F71C407}" srcOrd="2" destOrd="0" parTransId="{79A29420-AC1D-4229-AC2A-0A394D305FAB}" sibTransId="{B845E98D-13FD-4D0C-B362-B80F976C5CDD}"/>
    <dgm:cxn modelId="{04172D12-E7F5-4E71-AF94-BF0A70FE7241}" type="presOf" srcId="{3E7BA0B8-06FF-4F3E-BA2D-7D2597D0C64D}" destId="{F48C8442-027F-49D6-AF78-3202B1DC86D6}" srcOrd="1" destOrd="0" presId="urn:microsoft.com/office/officeart/2005/8/layout/orgChart1"/>
    <dgm:cxn modelId="{929E9EC6-A707-4DE3-B783-CA858D232EB1}" type="presOf" srcId="{1E383F22-6103-4476-9F51-EB7FA5F2E13A}" destId="{B3D6725B-BCCB-4427-969F-C6406A2837BD}" srcOrd="0" destOrd="0" presId="urn:microsoft.com/office/officeart/2005/8/layout/orgChart1"/>
    <dgm:cxn modelId="{9784BC1D-7733-450D-8086-4372BED792E9}" srcId="{3E7BA0B8-06FF-4F3E-BA2D-7D2597D0C64D}" destId="{90F6C41E-5A60-404D-8ABC-8925D824693B}" srcOrd="0" destOrd="0" parTransId="{335C6A2A-AE4A-413D-995C-98D31886A851}" sibTransId="{47B0B5CE-D851-415C-BF13-2AF5633A5789}"/>
    <dgm:cxn modelId="{D8857C81-602C-46EE-AD85-357BC5C2AAE0}" type="presOf" srcId="{90F6C41E-5A60-404D-8ABC-8925D824693B}" destId="{4CDA226F-0EBC-467C-BC89-94111F3B80E7}" srcOrd="0" destOrd="0" presId="urn:microsoft.com/office/officeart/2005/8/layout/orgChart1"/>
    <dgm:cxn modelId="{8509C7C1-77F2-4988-BBA7-14ED2EB0DEA9}" type="presOf" srcId="{CF242E8E-E0AC-4650-BDF3-D607DD26DA59}" destId="{5801CEED-3A0D-4173-832A-A45728160D79}" srcOrd="0" destOrd="0" presId="urn:microsoft.com/office/officeart/2005/8/layout/orgChart1"/>
    <dgm:cxn modelId="{B5FAA599-6BE1-4588-95B8-C118904661C7}" type="presOf" srcId="{18CE54CF-776A-4B95-8C8B-D250A473BA53}" destId="{AB7E73A5-673D-4D11-AB99-3FE210D53DCD}" srcOrd="0" destOrd="0" presId="urn:microsoft.com/office/officeart/2005/8/layout/orgChart1"/>
    <dgm:cxn modelId="{0527F545-987A-48C2-AEB5-CF083E8664B2}" type="presOf" srcId="{50AB5C5D-70BB-4653-A160-E36153E8D0C0}" destId="{5E2918F6-DBC5-4CF4-89B4-0B0F1C6F2621}" srcOrd="0" destOrd="0" presId="urn:microsoft.com/office/officeart/2005/8/layout/orgChart1"/>
    <dgm:cxn modelId="{66D6E685-3EC4-40CD-A1EC-C6D3F03F2DD6}" type="presOf" srcId="{FEFE729F-93AA-4F6C-AE64-1691F458E5D9}" destId="{84AAD05B-E45D-40C7-B56E-9B1E94C3106C}" srcOrd="0" destOrd="0" presId="urn:microsoft.com/office/officeart/2005/8/layout/orgChart1"/>
    <dgm:cxn modelId="{56FC211D-E127-4475-BB2B-EA9645CDF5AA}" type="presOf" srcId="{C88E3D0D-9094-41D1-A12B-7643DC6D12B8}" destId="{C507CD7D-9B17-4FAA-9928-811DFB8CFF98}" srcOrd="1" destOrd="0" presId="urn:microsoft.com/office/officeart/2005/8/layout/orgChart1"/>
    <dgm:cxn modelId="{F44522EA-D28A-4741-B08B-9FA2CC374D91}" type="presOf" srcId="{17024CCA-C9AB-49E3-81E6-D1985004D48C}" destId="{3AC6C940-222F-49D5-911C-8E54E49D6AEE}" srcOrd="1" destOrd="0" presId="urn:microsoft.com/office/officeart/2005/8/layout/orgChart1"/>
    <dgm:cxn modelId="{23FD649B-3754-40D6-B517-7C48AF8C4089}" type="presOf" srcId="{97B89EAC-62E1-4EC0-8178-2C927FCE8150}" destId="{13FBE6CB-0D23-418A-8A83-498050E69993}" srcOrd="0" destOrd="0" presId="urn:microsoft.com/office/officeart/2005/8/layout/orgChart1"/>
    <dgm:cxn modelId="{24C28327-29E4-44B8-B407-B54FAD8B7093}" type="presOf" srcId="{17024CCA-C9AB-49E3-81E6-D1985004D48C}" destId="{252D4F75-DC43-4539-A938-6786B9F9C6E7}" srcOrd="0" destOrd="0" presId="urn:microsoft.com/office/officeart/2005/8/layout/orgChart1"/>
    <dgm:cxn modelId="{9DE8769F-7F48-4DCE-9178-F01DCE582738}" type="presOf" srcId="{E6E7851D-2915-4523-8B50-4B7F63B66E8E}" destId="{CE485184-0A2D-4C22-9751-29228E9DC3B0}" srcOrd="0" destOrd="0" presId="urn:microsoft.com/office/officeart/2005/8/layout/orgChart1"/>
    <dgm:cxn modelId="{C7899C58-69D0-40CC-94BE-8BF405BFE1E7}" srcId="{C88E3D0D-9094-41D1-A12B-7643DC6D12B8}" destId="{93EACB59-CFB6-48B0-92C9-50F5BA8A0B99}" srcOrd="3" destOrd="0" parTransId="{FDDE10CC-5347-4DBA-AF1D-F88A24E2A7D4}" sibTransId="{5FF60C50-7408-4429-966F-070C82838AA2}"/>
    <dgm:cxn modelId="{B8787ED3-21F5-4962-AB38-AC1946DC3EAD}" type="presOf" srcId="{FDDE10CC-5347-4DBA-AF1D-F88A24E2A7D4}" destId="{9EFFEF35-7A56-4ED0-984F-799C83DAC782}" srcOrd="0" destOrd="0" presId="urn:microsoft.com/office/officeart/2005/8/layout/orgChart1"/>
    <dgm:cxn modelId="{52E77D05-16B1-4529-B6CA-AB94B99F9881}" srcId="{271377CB-2596-4C43-BE78-28D7BC6B13A5}" destId="{3E7BA0B8-06FF-4F3E-BA2D-7D2597D0C64D}" srcOrd="1" destOrd="0" parTransId="{CF242E8E-E0AC-4650-BDF3-D607DD26DA59}" sibTransId="{08B84C64-DE9D-4300-B8AA-F9D0042F3475}"/>
    <dgm:cxn modelId="{0BE5CAD8-957C-4CF6-9862-F4B0E621E8FF}" type="presOf" srcId="{05463ED2-594D-447B-9C11-0FF00E92F55A}" destId="{06E94BCE-3523-4871-AA21-B886ECF5F746}" srcOrd="0" destOrd="0" presId="urn:microsoft.com/office/officeart/2005/8/layout/orgChart1"/>
    <dgm:cxn modelId="{2641A037-F1EA-45C4-B7E6-95AAA64E87F7}" type="presOf" srcId="{335C6A2A-AE4A-413D-995C-98D31886A851}" destId="{7B5B17EF-B8D8-4DBD-B121-1E5C8A53E355}" srcOrd="0" destOrd="0" presId="urn:microsoft.com/office/officeart/2005/8/layout/orgChart1"/>
    <dgm:cxn modelId="{D0069EBF-6C84-403B-A10B-19F1CC0D6939}" type="presOf" srcId="{E6E7851D-2915-4523-8B50-4B7F63B66E8E}" destId="{95E155A4-C843-44A8-B8B4-D20AE351827A}" srcOrd="1" destOrd="0" presId="urn:microsoft.com/office/officeart/2005/8/layout/orgChart1"/>
    <dgm:cxn modelId="{1B387995-5D20-4077-97F3-42658D20DE06}" srcId="{271377CB-2596-4C43-BE78-28D7BC6B13A5}" destId="{38E77F8D-969B-46DA-9DEC-49656A9677F4}" srcOrd="2" destOrd="0" parTransId="{18CE54CF-776A-4B95-8C8B-D250A473BA53}" sibTransId="{81C762B7-D97F-475A-924B-869DE8BE3991}"/>
    <dgm:cxn modelId="{CBBF99C6-9445-4E90-97AE-50A0AB031190}" type="presOf" srcId="{64DF412D-C798-4038-887B-E91611835335}" destId="{B9BCC8D5-69B1-4BA0-A218-AFF5A3765E90}" srcOrd="0" destOrd="0" presId="urn:microsoft.com/office/officeart/2005/8/layout/orgChart1"/>
    <dgm:cxn modelId="{C790049C-4EF4-46C0-8BB1-D867C6453909}" type="presOf" srcId="{38E77F8D-969B-46DA-9DEC-49656A9677F4}" destId="{2013E731-6BF8-46B4-9CBD-0B90AF885C01}" srcOrd="1" destOrd="0" presId="urn:microsoft.com/office/officeart/2005/8/layout/orgChart1"/>
    <dgm:cxn modelId="{708A8332-EF03-4F93-846B-3C8267057F51}" type="presOf" srcId="{594EF71C-1171-4E01-B5BE-390B1F71C407}" destId="{C6AE5A01-B7F4-4950-968F-71F8B5CC3F01}" srcOrd="1" destOrd="0" presId="urn:microsoft.com/office/officeart/2005/8/layout/orgChart1"/>
    <dgm:cxn modelId="{F3A37CDC-5421-4526-BADA-BC74913913BB}" type="presOf" srcId="{C88E3D0D-9094-41D1-A12B-7643DC6D12B8}" destId="{9751640A-4B32-40D8-9D87-34814B51427E}" srcOrd="0" destOrd="0" presId="urn:microsoft.com/office/officeart/2005/8/layout/orgChart1"/>
    <dgm:cxn modelId="{BE5A15A3-0CFD-464D-AC5F-339A6270381D}" type="presOf" srcId="{90F6C41E-5A60-404D-8ABC-8925D824693B}" destId="{648C6517-A4C7-4C2E-9DF5-E4A5D5524F8C}" srcOrd="1" destOrd="0" presId="urn:microsoft.com/office/officeart/2005/8/layout/orgChart1"/>
    <dgm:cxn modelId="{A460770B-CCF3-4DD9-B5DB-8F32E2D95604}" srcId="{C88E3D0D-9094-41D1-A12B-7643DC6D12B8}" destId="{E6E7851D-2915-4523-8B50-4B7F63B66E8E}" srcOrd="0" destOrd="0" parTransId="{97B89EAC-62E1-4EC0-8178-2C927FCE8150}" sibTransId="{950E66B6-9CE6-4015-AD5D-0FD8055B5141}"/>
    <dgm:cxn modelId="{E3217A89-7055-4798-8BCC-4D482FC1A534}" type="presOf" srcId="{93EACB59-CFB6-48B0-92C9-50F5BA8A0B99}" destId="{B07D389A-2A08-4311-95C5-9417CA377100}" srcOrd="1" destOrd="0" presId="urn:microsoft.com/office/officeart/2005/8/layout/orgChart1"/>
    <dgm:cxn modelId="{65783E67-B621-4E61-B016-0E7F98816C54}" srcId="{271377CB-2596-4C43-BE78-28D7BC6B13A5}" destId="{C88E3D0D-9094-41D1-A12B-7643DC6D12B8}" srcOrd="0" destOrd="0" parTransId="{1E383F22-6103-4476-9F51-EB7FA5F2E13A}" sibTransId="{55AE220C-418D-4BB2-99B0-68C9D762D0EA}"/>
    <dgm:cxn modelId="{E2CC1429-1C9E-44C3-9C40-2242EB240BE5}" srcId="{C88E3D0D-9094-41D1-A12B-7643DC6D12B8}" destId="{17024CCA-C9AB-49E3-81E6-D1985004D48C}" srcOrd="1" destOrd="0" parTransId="{FEFE729F-93AA-4F6C-AE64-1691F458E5D9}" sibTransId="{8E79CF87-0399-4E4F-A93B-8DC14A6C2717}"/>
    <dgm:cxn modelId="{58925B6D-8ECF-45D1-A9D9-41617CC78CFA}" type="presOf" srcId="{3E7BA0B8-06FF-4F3E-BA2D-7D2597D0C64D}" destId="{F483C72D-7FF2-446D-BC52-188C5BD85C16}" srcOrd="0" destOrd="0" presId="urn:microsoft.com/office/officeart/2005/8/layout/orgChart1"/>
    <dgm:cxn modelId="{92FADF17-4C80-4AB9-913D-183BDE5452D0}" type="presOf" srcId="{64DF412D-C798-4038-887B-E91611835335}" destId="{D63E6C95-67FB-4AC5-B64D-397030EC804A}" srcOrd="1" destOrd="0" presId="urn:microsoft.com/office/officeart/2005/8/layout/orgChart1"/>
    <dgm:cxn modelId="{D5C4EC82-97A8-48C7-8221-80D91AA1D365}" type="presOf" srcId="{93EACB59-CFB6-48B0-92C9-50F5BA8A0B99}" destId="{07043F5E-8287-434B-9C15-C075F4E3C6DC}" srcOrd="0" destOrd="0" presId="urn:microsoft.com/office/officeart/2005/8/layout/orgChart1"/>
    <dgm:cxn modelId="{0AB0A24F-4C0A-4934-991E-7C17E9B50D31}" type="presOf" srcId="{594EF71C-1171-4E01-B5BE-390B1F71C407}" destId="{1D70452F-A5A2-4DAA-9D14-0D180E76CCAD}" srcOrd="0" destOrd="0" presId="urn:microsoft.com/office/officeart/2005/8/layout/orgChart1"/>
    <dgm:cxn modelId="{6FCF1251-DD84-474B-9470-5B2A8522B427}" type="presOf" srcId="{2E02FF0C-43F2-46AC-8FFC-291B5D0EFF88}" destId="{6EDADF86-66BD-4646-9AC5-C918FF7F48F6}" srcOrd="0" destOrd="0" presId="urn:microsoft.com/office/officeart/2005/8/layout/orgChart1"/>
    <dgm:cxn modelId="{7CC57405-851E-49B3-91D9-E1D2AF375D04}" type="presOf" srcId="{271377CB-2596-4C43-BE78-28D7BC6B13A5}" destId="{3E138AD1-E62C-4E5C-A67F-FAD880ABF1A0}" srcOrd="0" destOrd="0" presId="urn:microsoft.com/office/officeart/2005/8/layout/orgChart1"/>
    <dgm:cxn modelId="{6202BA43-5DAF-4736-BA26-F28AB4A4F406}" type="presOf" srcId="{271377CB-2596-4C43-BE78-28D7BC6B13A5}" destId="{88420ABA-CAAB-4470-8E85-0C5CF9F4BF4B}" srcOrd="1" destOrd="0" presId="urn:microsoft.com/office/officeart/2005/8/layout/orgChart1"/>
    <dgm:cxn modelId="{E6BAF90A-8D5F-4FA2-9872-1801EBB4CC19}" srcId="{C88E3D0D-9094-41D1-A12B-7643DC6D12B8}" destId="{64DF412D-C798-4038-887B-E91611835335}" srcOrd="2" destOrd="0" parTransId="{50AB5C5D-70BB-4653-A160-E36153E8D0C0}" sibTransId="{81360724-6F68-45DC-9863-62E431133E58}"/>
    <dgm:cxn modelId="{99C900FE-E990-433F-8DC9-072D9C8A5E9E}" type="presOf" srcId="{E6EB2646-0DED-4CFF-8CD4-574AEB8BB5D5}" destId="{274B79F8-9C4D-468A-8807-0B2D1C413FBF}" srcOrd="0" destOrd="0" presId="urn:microsoft.com/office/officeart/2005/8/layout/orgChart1"/>
    <dgm:cxn modelId="{0D35037B-594C-4880-BE1C-003D8BAE5041}" srcId="{3E7BA0B8-06FF-4F3E-BA2D-7D2597D0C64D}" destId="{2E02FF0C-43F2-46AC-8FFC-291B5D0EFF88}" srcOrd="1" destOrd="0" parTransId="{E6EB2646-0DED-4CFF-8CD4-574AEB8BB5D5}" sibTransId="{ADF4F2DE-37E6-497E-B6AA-2E8E966338C0}"/>
    <dgm:cxn modelId="{DAA09A47-A427-4CA6-84B7-04BC086B4613}" srcId="{05463ED2-594D-447B-9C11-0FF00E92F55A}" destId="{271377CB-2596-4C43-BE78-28D7BC6B13A5}" srcOrd="0" destOrd="0" parTransId="{BE7D8C33-DD73-4BB8-8168-857848E33C6D}" sibTransId="{2A4840EB-CF82-496B-A9ED-D9EF243F0B7B}"/>
    <dgm:cxn modelId="{EF36C18F-203B-4879-9439-037A8A54A5C7}" type="presOf" srcId="{79A29420-AC1D-4229-AC2A-0A394D305FAB}" destId="{A8D17439-4E85-4F64-B3B3-DEBC68F08415}" srcOrd="0" destOrd="0" presId="urn:microsoft.com/office/officeart/2005/8/layout/orgChart1"/>
    <dgm:cxn modelId="{BFFC9FA3-C37E-473B-9DA7-F58BEF802EB5}" type="presOf" srcId="{38E77F8D-969B-46DA-9DEC-49656A9677F4}" destId="{DC396F4D-FC9F-471C-847B-BFC64BF68300}" srcOrd="0" destOrd="0" presId="urn:microsoft.com/office/officeart/2005/8/layout/orgChart1"/>
    <dgm:cxn modelId="{33F72A51-AAEB-43DA-9D79-D0DFF6C3F552}" type="presParOf" srcId="{06E94BCE-3523-4871-AA21-B886ECF5F746}" destId="{4A0EC646-A31A-49EA-B113-18B791EFD1AD}" srcOrd="0" destOrd="0" presId="urn:microsoft.com/office/officeart/2005/8/layout/orgChart1"/>
    <dgm:cxn modelId="{E77E492B-9BA2-4E49-BB6F-F05EA251EA41}" type="presParOf" srcId="{4A0EC646-A31A-49EA-B113-18B791EFD1AD}" destId="{ABE27572-E5A7-4E08-85DB-0D6A89F598FA}" srcOrd="0" destOrd="0" presId="urn:microsoft.com/office/officeart/2005/8/layout/orgChart1"/>
    <dgm:cxn modelId="{F2330C3D-2784-48F3-A86E-AC460D07E090}" type="presParOf" srcId="{ABE27572-E5A7-4E08-85DB-0D6A89F598FA}" destId="{3E138AD1-E62C-4E5C-A67F-FAD880ABF1A0}" srcOrd="0" destOrd="0" presId="urn:microsoft.com/office/officeart/2005/8/layout/orgChart1"/>
    <dgm:cxn modelId="{C99A96F7-C2D9-4158-8517-5100B04AD32E}" type="presParOf" srcId="{ABE27572-E5A7-4E08-85DB-0D6A89F598FA}" destId="{88420ABA-CAAB-4470-8E85-0C5CF9F4BF4B}" srcOrd="1" destOrd="0" presId="urn:microsoft.com/office/officeart/2005/8/layout/orgChart1"/>
    <dgm:cxn modelId="{808DA146-8A3E-4091-BCB9-D088DCEB080C}" type="presParOf" srcId="{4A0EC646-A31A-49EA-B113-18B791EFD1AD}" destId="{B814E430-A57E-47B0-BE64-0CB70C93DC9A}" srcOrd="1" destOrd="0" presId="urn:microsoft.com/office/officeart/2005/8/layout/orgChart1"/>
    <dgm:cxn modelId="{7A45FBE1-C5B3-4E24-9D05-AF27BA23F9E5}" type="presParOf" srcId="{B814E430-A57E-47B0-BE64-0CB70C93DC9A}" destId="{B3D6725B-BCCB-4427-969F-C6406A2837BD}" srcOrd="0" destOrd="0" presId="urn:microsoft.com/office/officeart/2005/8/layout/orgChart1"/>
    <dgm:cxn modelId="{1F54E913-AA05-4E45-9718-8801BFA7E658}" type="presParOf" srcId="{B814E430-A57E-47B0-BE64-0CB70C93DC9A}" destId="{F2936D7B-8DEA-42AD-A1E8-EBE42C048171}" srcOrd="1" destOrd="0" presId="urn:microsoft.com/office/officeart/2005/8/layout/orgChart1"/>
    <dgm:cxn modelId="{CDDC9D89-1075-429B-B6F0-84B0595E0598}" type="presParOf" srcId="{F2936D7B-8DEA-42AD-A1E8-EBE42C048171}" destId="{A5864094-C8B1-43C7-A719-364359564E16}" srcOrd="0" destOrd="0" presId="urn:microsoft.com/office/officeart/2005/8/layout/orgChart1"/>
    <dgm:cxn modelId="{CBC19596-8830-424D-B2EC-97131CC4C30B}" type="presParOf" srcId="{A5864094-C8B1-43C7-A719-364359564E16}" destId="{9751640A-4B32-40D8-9D87-34814B51427E}" srcOrd="0" destOrd="0" presId="urn:microsoft.com/office/officeart/2005/8/layout/orgChart1"/>
    <dgm:cxn modelId="{E32BC3D2-13CC-42AB-B3E6-3C356243CC1B}" type="presParOf" srcId="{A5864094-C8B1-43C7-A719-364359564E16}" destId="{C507CD7D-9B17-4FAA-9928-811DFB8CFF98}" srcOrd="1" destOrd="0" presId="urn:microsoft.com/office/officeart/2005/8/layout/orgChart1"/>
    <dgm:cxn modelId="{6363DB8C-045E-4125-82A4-BB36B0B3D9B9}" type="presParOf" srcId="{F2936D7B-8DEA-42AD-A1E8-EBE42C048171}" destId="{96C8D678-63DE-418D-8256-D641CDE31D8C}" srcOrd="1" destOrd="0" presId="urn:microsoft.com/office/officeart/2005/8/layout/orgChart1"/>
    <dgm:cxn modelId="{AF24DAEE-7B60-4F9A-B801-66F9D9954CC1}" type="presParOf" srcId="{96C8D678-63DE-418D-8256-D641CDE31D8C}" destId="{13FBE6CB-0D23-418A-8A83-498050E69993}" srcOrd="0" destOrd="0" presId="urn:microsoft.com/office/officeart/2005/8/layout/orgChart1"/>
    <dgm:cxn modelId="{930B91C6-544D-4D22-98DD-9F2D04C65C20}" type="presParOf" srcId="{96C8D678-63DE-418D-8256-D641CDE31D8C}" destId="{BBD914BD-3EFC-4B74-81DE-9AED49575E03}" srcOrd="1" destOrd="0" presId="urn:microsoft.com/office/officeart/2005/8/layout/orgChart1"/>
    <dgm:cxn modelId="{4C931A29-1B4B-4A88-A342-0BAB93D3020F}" type="presParOf" srcId="{BBD914BD-3EFC-4B74-81DE-9AED49575E03}" destId="{8E81BB95-AC13-43AA-921C-2FD470A8038F}" srcOrd="0" destOrd="0" presId="urn:microsoft.com/office/officeart/2005/8/layout/orgChart1"/>
    <dgm:cxn modelId="{5697BB12-AD41-430D-A228-7D27F0D83500}" type="presParOf" srcId="{8E81BB95-AC13-43AA-921C-2FD470A8038F}" destId="{CE485184-0A2D-4C22-9751-29228E9DC3B0}" srcOrd="0" destOrd="0" presId="urn:microsoft.com/office/officeart/2005/8/layout/orgChart1"/>
    <dgm:cxn modelId="{02F5E351-A4B3-4381-B0AA-1ED2B3CEAD6F}" type="presParOf" srcId="{8E81BB95-AC13-43AA-921C-2FD470A8038F}" destId="{95E155A4-C843-44A8-B8B4-D20AE351827A}" srcOrd="1" destOrd="0" presId="urn:microsoft.com/office/officeart/2005/8/layout/orgChart1"/>
    <dgm:cxn modelId="{3A00D530-B6FD-43F4-A2C0-BC7A96E78AB7}" type="presParOf" srcId="{BBD914BD-3EFC-4B74-81DE-9AED49575E03}" destId="{0F7809C5-EDFE-4BAE-B328-AFE34A63D91D}" srcOrd="1" destOrd="0" presId="urn:microsoft.com/office/officeart/2005/8/layout/orgChart1"/>
    <dgm:cxn modelId="{0BC2EF0F-D720-4BC6-A247-93986987B0EC}" type="presParOf" srcId="{BBD914BD-3EFC-4B74-81DE-9AED49575E03}" destId="{11BFA44A-D628-442E-AF5D-BDE79C1A9AD6}" srcOrd="2" destOrd="0" presId="urn:microsoft.com/office/officeart/2005/8/layout/orgChart1"/>
    <dgm:cxn modelId="{41E01257-326D-48FD-A130-9A27AAE331ED}" type="presParOf" srcId="{96C8D678-63DE-418D-8256-D641CDE31D8C}" destId="{84AAD05B-E45D-40C7-B56E-9B1E94C3106C}" srcOrd="2" destOrd="0" presId="urn:microsoft.com/office/officeart/2005/8/layout/orgChart1"/>
    <dgm:cxn modelId="{5C86FB71-AA57-4E66-9698-2B0FA9877DE1}" type="presParOf" srcId="{96C8D678-63DE-418D-8256-D641CDE31D8C}" destId="{FAE0DD4F-FC94-4B07-A868-BCE3CC0D3F4E}" srcOrd="3" destOrd="0" presId="urn:microsoft.com/office/officeart/2005/8/layout/orgChart1"/>
    <dgm:cxn modelId="{44EDBE22-888D-4FCE-BBC3-25FA8CB65B8B}" type="presParOf" srcId="{FAE0DD4F-FC94-4B07-A868-BCE3CC0D3F4E}" destId="{239C4489-0935-453E-B491-C1842D5DB3F9}" srcOrd="0" destOrd="0" presId="urn:microsoft.com/office/officeart/2005/8/layout/orgChart1"/>
    <dgm:cxn modelId="{6A688736-82F4-414B-9FD0-F9FE6800E061}" type="presParOf" srcId="{239C4489-0935-453E-B491-C1842D5DB3F9}" destId="{252D4F75-DC43-4539-A938-6786B9F9C6E7}" srcOrd="0" destOrd="0" presId="urn:microsoft.com/office/officeart/2005/8/layout/orgChart1"/>
    <dgm:cxn modelId="{7B11AE08-7736-4BBD-AAE7-EE82664E5101}" type="presParOf" srcId="{239C4489-0935-453E-B491-C1842D5DB3F9}" destId="{3AC6C940-222F-49D5-911C-8E54E49D6AEE}" srcOrd="1" destOrd="0" presId="urn:microsoft.com/office/officeart/2005/8/layout/orgChart1"/>
    <dgm:cxn modelId="{D79F0A88-80CB-4DC2-A56E-36F3B6A37539}" type="presParOf" srcId="{FAE0DD4F-FC94-4B07-A868-BCE3CC0D3F4E}" destId="{6BBB1242-A832-443B-9043-52F8EE686074}" srcOrd="1" destOrd="0" presId="urn:microsoft.com/office/officeart/2005/8/layout/orgChart1"/>
    <dgm:cxn modelId="{EEBF4E4D-57D2-4F36-9AC7-96E142CB169D}" type="presParOf" srcId="{FAE0DD4F-FC94-4B07-A868-BCE3CC0D3F4E}" destId="{5FF29A5F-F738-4096-AD34-6F60F3ACF83F}" srcOrd="2" destOrd="0" presId="urn:microsoft.com/office/officeart/2005/8/layout/orgChart1"/>
    <dgm:cxn modelId="{84B3925B-7669-4075-8A10-7FEEACD8DFCC}" type="presParOf" srcId="{96C8D678-63DE-418D-8256-D641CDE31D8C}" destId="{5E2918F6-DBC5-4CF4-89B4-0B0F1C6F2621}" srcOrd="4" destOrd="0" presId="urn:microsoft.com/office/officeart/2005/8/layout/orgChart1"/>
    <dgm:cxn modelId="{910D9766-A2CE-4C75-BD7E-1B00D16822F4}" type="presParOf" srcId="{96C8D678-63DE-418D-8256-D641CDE31D8C}" destId="{52329946-AFAF-4EE3-AF58-E5E151BC1ABC}" srcOrd="5" destOrd="0" presId="urn:microsoft.com/office/officeart/2005/8/layout/orgChart1"/>
    <dgm:cxn modelId="{EDA0A3C1-954A-4829-B8EC-EF7DF2239D82}" type="presParOf" srcId="{52329946-AFAF-4EE3-AF58-E5E151BC1ABC}" destId="{7F5FD39E-03D5-4378-A119-3A9C832DAD9F}" srcOrd="0" destOrd="0" presId="urn:microsoft.com/office/officeart/2005/8/layout/orgChart1"/>
    <dgm:cxn modelId="{D0EA1B99-F997-42DE-AD0C-A5D3BFF1AA66}" type="presParOf" srcId="{7F5FD39E-03D5-4378-A119-3A9C832DAD9F}" destId="{B9BCC8D5-69B1-4BA0-A218-AFF5A3765E90}" srcOrd="0" destOrd="0" presId="urn:microsoft.com/office/officeart/2005/8/layout/orgChart1"/>
    <dgm:cxn modelId="{D0407DD5-765F-4F96-9C08-497AE60CD4B4}" type="presParOf" srcId="{7F5FD39E-03D5-4378-A119-3A9C832DAD9F}" destId="{D63E6C95-67FB-4AC5-B64D-397030EC804A}" srcOrd="1" destOrd="0" presId="urn:microsoft.com/office/officeart/2005/8/layout/orgChart1"/>
    <dgm:cxn modelId="{F5D43AF1-A228-4138-8856-9D5351082345}" type="presParOf" srcId="{52329946-AFAF-4EE3-AF58-E5E151BC1ABC}" destId="{AE7450D6-EB48-45AB-A073-90509417AD41}" srcOrd="1" destOrd="0" presId="urn:microsoft.com/office/officeart/2005/8/layout/orgChart1"/>
    <dgm:cxn modelId="{9CABDEA4-9905-4560-95CB-D091EE25DDA4}" type="presParOf" srcId="{52329946-AFAF-4EE3-AF58-E5E151BC1ABC}" destId="{AD3EE1A1-64BF-4D1D-9068-1C5B5DE0FC4A}" srcOrd="2" destOrd="0" presId="urn:microsoft.com/office/officeart/2005/8/layout/orgChart1"/>
    <dgm:cxn modelId="{DC5A8CEB-BB06-4BED-B8EF-F01F3CFA591D}" type="presParOf" srcId="{96C8D678-63DE-418D-8256-D641CDE31D8C}" destId="{9EFFEF35-7A56-4ED0-984F-799C83DAC782}" srcOrd="6" destOrd="0" presId="urn:microsoft.com/office/officeart/2005/8/layout/orgChart1"/>
    <dgm:cxn modelId="{CD0DE36E-2F45-4BF6-87B3-951AEE7633E3}" type="presParOf" srcId="{96C8D678-63DE-418D-8256-D641CDE31D8C}" destId="{CD15A467-85FD-4CC9-B5B9-FBB38CF30C59}" srcOrd="7" destOrd="0" presId="urn:microsoft.com/office/officeart/2005/8/layout/orgChart1"/>
    <dgm:cxn modelId="{ABB1B4A3-CD08-46E6-AD98-4A334AD4E944}" type="presParOf" srcId="{CD15A467-85FD-4CC9-B5B9-FBB38CF30C59}" destId="{7B7B8DE2-F271-40D2-813C-0AB263F64C8C}" srcOrd="0" destOrd="0" presId="urn:microsoft.com/office/officeart/2005/8/layout/orgChart1"/>
    <dgm:cxn modelId="{6B27F24F-8885-4AA1-9308-D801192E6D0B}" type="presParOf" srcId="{7B7B8DE2-F271-40D2-813C-0AB263F64C8C}" destId="{07043F5E-8287-434B-9C15-C075F4E3C6DC}" srcOrd="0" destOrd="0" presId="urn:microsoft.com/office/officeart/2005/8/layout/orgChart1"/>
    <dgm:cxn modelId="{0FD3B8BA-9836-4CAA-BC35-BE2CA0FD39A2}" type="presParOf" srcId="{7B7B8DE2-F271-40D2-813C-0AB263F64C8C}" destId="{B07D389A-2A08-4311-95C5-9417CA377100}" srcOrd="1" destOrd="0" presId="urn:microsoft.com/office/officeart/2005/8/layout/orgChart1"/>
    <dgm:cxn modelId="{B7C755DA-8D93-4117-8A3D-62206FB0C6B3}" type="presParOf" srcId="{CD15A467-85FD-4CC9-B5B9-FBB38CF30C59}" destId="{D5A1ECB3-F0A9-4B4F-ADA9-01565CA75DBC}" srcOrd="1" destOrd="0" presId="urn:microsoft.com/office/officeart/2005/8/layout/orgChart1"/>
    <dgm:cxn modelId="{97B5C2A3-4402-4187-9325-18FE3485DA3F}" type="presParOf" srcId="{CD15A467-85FD-4CC9-B5B9-FBB38CF30C59}" destId="{AA597717-F37A-4C9F-919D-2AB9B9C22EAC}" srcOrd="2" destOrd="0" presId="urn:microsoft.com/office/officeart/2005/8/layout/orgChart1"/>
    <dgm:cxn modelId="{D9413A92-1CAF-4F88-AD76-57A5C6B27BFD}" type="presParOf" srcId="{F2936D7B-8DEA-42AD-A1E8-EBE42C048171}" destId="{3DE12361-9615-4360-A549-8FF3EE526A58}" srcOrd="2" destOrd="0" presId="urn:microsoft.com/office/officeart/2005/8/layout/orgChart1"/>
    <dgm:cxn modelId="{41A467AE-1B38-4598-BB27-BEE350DD26A6}" type="presParOf" srcId="{B814E430-A57E-47B0-BE64-0CB70C93DC9A}" destId="{5801CEED-3A0D-4173-832A-A45728160D79}" srcOrd="2" destOrd="0" presId="urn:microsoft.com/office/officeart/2005/8/layout/orgChart1"/>
    <dgm:cxn modelId="{F76518E9-739B-4B6F-8547-885CC7C80B5B}" type="presParOf" srcId="{B814E430-A57E-47B0-BE64-0CB70C93DC9A}" destId="{8E644AD1-90D5-4AB7-B71D-AB5B8B842CAD}" srcOrd="3" destOrd="0" presId="urn:microsoft.com/office/officeart/2005/8/layout/orgChart1"/>
    <dgm:cxn modelId="{542A7AC5-4396-49FE-B4DC-B63056C8B595}" type="presParOf" srcId="{8E644AD1-90D5-4AB7-B71D-AB5B8B842CAD}" destId="{78DBD917-B8D8-4E68-9185-79E8B26E99DD}" srcOrd="0" destOrd="0" presId="urn:microsoft.com/office/officeart/2005/8/layout/orgChart1"/>
    <dgm:cxn modelId="{849E3075-6F20-41D9-8EAE-1F8D43C6F95A}" type="presParOf" srcId="{78DBD917-B8D8-4E68-9185-79E8B26E99DD}" destId="{F483C72D-7FF2-446D-BC52-188C5BD85C16}" srcOrd="0" destOrd="0" presId="urn:microsoft.com/office/officeart/2005/8/layout/orgChart1"/>
    <dgm:cxn modelId="{9C0CE508-04F6-4908-8B78-A62C5936DBA6}" type="presParOf" srcId="{78DBD917-B8D8-4E68-9185-79E8B26E99DD}" destId="{F48C8442-027F-49D6-AF78-3202B1DC86D6}" srcOrd="1" destOrd="0" presId="urn:microsoft.com/office/officeart/2005/8/layout/orgChart1"/>
    <dgm:cxn modelId="{4DDACAB4-AA06-440F-A755-BC67366DC715}" type="presParOf" srcId="{8E644AD1-90D5-4AB7-B71D-AB5B8B842CAD}" destId="{7950E9FA-D720-49BE-B050-6FF95CEB2F73}" srcOrd="1" destOrd="0" presId="urn:microsoft.com/office/officeart/2005/8/layout/orgChart1"/>
    <dgm:cxn modelId="{B455CCA3-E854-4C71-97AE-21E6AA7E4C52}" type="presParOf" srcId="{7950E9FA-D720-49BE-B050-6FF95CEB2F73}" destId="{7B5B17EF-B8D8-4DBD-B121-1E5C8A53E355}" srcOrd="0" destOrd="0" presId="urn:microsoft.com/office/officeart/2005/8/layout/orgChart1"/>
    <dgm:cxn modelId="{48CEECB8-B0C2-4C8A-AF43-A6C82D47703B}" type="presParOf" srcId="{7950E9FA-D720-49BE-B050-6FF95CEB2F73}" destId="{CF1ED167-7BA0-4EE8-9938-7E5D4330B8F6}" srcOrd="1" destOrd="0" presId="urn:microsoft.com/office/officeart/2005/8/layout/orgChart1"/>
    <dgm:cxn modelId="{20716A61-6DF8-49E2-A790-EF21ADB8EFAE}" type="presParOf" srcId="{CF1ED167-7BA0-4EE8-9938-7E5D4330B8F6}" destId="{2EBFCC63-1C3E-4AE7-AA10-07E44BA0F832}" srcOrd="0" destOrd="0" presId="urn:microsoft.com/office/officeart/2005/8/layout/orgChart1"/>
    <dgm:cxn modelId="{DB56F1DC-C16D-4661-A42F-91E10750B7C3}" type="presParOf" srcId="{2EBFCC63-1C3E-4AE7-AA10-07E44BA0F832}" destId="{4CDA226F-0EBC-467C-BC89-94111F3B80E7}" srcOrd="0" destOrd="0" presId="urn:microsoft.com/office/officeart/2005/8/layout/orgChart1"/>
    <dgm:cxn modelId="{487F8F5E-2D09-48F7-A640-12C834A7EBCB}" type="presParOf" srcId="{2EBFCC63-1C3E-4AE7-AA10-07E44BA0F832}" destId="{648C6517-A4C7-4C2E-9DF5-E4A5D5524F8C}" srcOrd="1" destOrd="0" presId="urn:microsoft.com/office/officeart/2005/8/layout/orgChart1"/>
    <dgm:cxn modelId="{7D4DE73D-13DB-46AB-B20D-3906EAAF5095}" type="presParOf" srcId="{CF1ED167-7BA0-4EE8-9938-7E5D4330B8F6}" destId="{C101DB52-4F69-4069-AF06-B56423D10299}" srcOrd="1" destOrd="0" presId="urn:microsoft.com/office/officeart/2005/8/layout/orgChart1"/>
    <dgm:cxn modelId="{25DF15D0-E774-4366-9FD5-F93B4F7B9A8F}" type="presParOf" srcId="{CF1ED167-7BA0-4EE8-9938-7E5D4330B8F6}" destId="{01B70312-9957-49DF-99F5-14777E0A770C}" srcOrd="2" destOrd="0" presId="urn:microsoft.com/office/officeart/2005/8/layout/orgChart1"/>
    <dgm:cxn modelId="{AE91DA59-AB2B-4B3C-ACF5-A638CD422153}" type="presParOf" srcId="{7950E9FA-D720-49BE-B050-6FF95CEB2F73}" destId="{274B79F8-9C4D-468A-8807-0B2D1C413FBF}" srcOrd="2" destOrd="0" presId="urn:microsoft.com/office/officeart/2005/8/layout/orgChart1"/>
    <dgm:cxn modelId="{C7B2802F-D70B-40D0-AE11-34AEFC3ECE95}" type="presParOf" srcId="{7950E9FA-D720-49BE-B050-6FF95CEB2F73}" destId="{23DCB376-F246-434E-A564-7585FE5CEF2B}" srcOrd="3" destOrd="0" presId="urn:microsoft.com/office/officeart/2005/8/layout/orgChart1"/>
    <dgm:cxn modelId="{6CE17543-3815-410F-A306-BEC45A910513}" type="presParOf" srcId="{23DCB376-F246-434E-A564-7585FE5CEF2B}" destId="{01A7B743-E28B-4146-B22B-BCCE5FA13696}" srcOrd="0" destOrd="0" presId="urn:microsoft.com/office/officeart/2005/8/layout/orgChart1"/>
    <dgm:cxn modelId="{9CCFB9E2-EC81-4BA4-86D7-8DAE4C60357E}" type="presParOf" srcId="{01A7B743-E28B-4146-B22B-BCCE5FA13696}" destId="{6EDADF86-66BD-4646-9AC5-C918FF7F48F6}" srcOrd="0" destOrd="0" presId="urn:microsoft.com/office/officeart/2005/8/layout/orgChart1"/>
    <dgm:cxn modelId="{28AD2C48-C0D8-4063-83E2-8949C2A589C8}" type="presParOf" srcId="{01A7B743-E28B-4146-B22B-BCCE5FA13696}" destId="{2851E604-E2F7-4FD8-BE02-4EA3A0029F18}" srcOrd="1" destOrd="0" presId="urn:microsoft.com/office/officeart/2005/8/layout/orgChart1"/>
    <dgm:cxn modelId="{83FC02FB-062B-4D5A-8F5A-A2F556759152}" type="presParOf" srcId="{23DCB376-F246-434E-A564-7585FE5CEF2B}" destId="{6B18768D-C8E8-4F08-B8CC-AF605B0C4B53}" srcOrd="1" destOrd="0" presId="urn:microsoft.com/office/officeart/2005/8/layout/orgChart1"/>
    <dgm:cxn modelId="{1A2316FC-83FF-45D5-B324-19CEA15F0FC3}" type="presParOf" srcId="{23DCB376-F246-434E-A564-7585FE5CEF2B}" destId="{68CB7276-8D77-48E8-8E3A-4C91A34D225D}" srcOrd="2" destOrd="0" presId="urn:microsoft.com/office/officeart/2005/8/layout/orgChart1"/>
    <dgm:cxn modelId="{C63F34A6-8B86-4C2C-ABD8-3A69A0E72807}" type="presParOf" srcId="{7950E9FA-D720-49BE-B050-6FF95CEB2F73}" destId="{A8D17439-4E85-4F64-B3B3-DEBC68F08415}" srcOrd="4" destOrd="0" presId="urn:microsoft.com/office/officeart/2005/8/layout/orgChart1"/>
    <dgm:cxn modelId="{AD2E7802-4DF7-49F2-BED0-17D71AC01CA5}" type="presParOf" srcId="{7950E9FA-D720-49BE-B050-6FF95CEB2F73}" destId="{6E306553-C15B-4F61-8C4A-F5AD18765C81}" srcOrd="5" destOrd="0" presId="urn:microsoft.com/office/officeart/2005/8/layout/orgChart1"/>
    <dgm:cxn modelId="{1B4307AB-F582-453E-A5A2-305EE7459A8F}" type="presParOf" srcId="{6E306553-C15B-4F61-8C4A-F5AD18765C81}" destId="{CA3DE52B-D01F-4192-9336-E4DC41EE69EF}" srcOrd="0" destOrd="0" presId="urn:microsoft.com/office/officeart/2005/8/layout/orgChart1"/>
    <dgm:cxn modelId="{2AA44A8F-A9A4-4E86-B479-FC709D890D3D}" type="presParOf" srcId="{CA3DE52B-D01F-4192-9336-E4DC41EE69EF}" destId="{1D70452F-A5A2-4DAA-9D14-0D180E76CCAD}" srcOrd="0" destOrd="0" presId="urn:microsoft.com/office/officeart/2005/8/layout/orgChart1"/>
    <dgm:cxn modelId="{524506AB-B89E-41B6-A985-B22E8919C1AA}" type="presParOf" srcId="{CA3DE52B-D01F-4192-9336-E4DC41EE69EF}" destId="{C6AE5A01-B7F4-4950-968F-71F8B5CC3F01}" srcOrd="1" destOrd="0" presId="urn:microsoft.com/office/officeart/2005/8/layout/orgChart1"/>
    <dgm:cxn modelId="{1C88D65E-9E02-4BBF-A5BB-A878E5606B18}" type="presParOf" srcId="{6E306553-C15B-4F61-8C4A-F5AD18765C81}" destId="{AC3372B5-D45B-4BF7-9DA0-A3DDAC0C9AA3}" srcOrd="1" destOrd="0" presId="urn:microsoft.com/office/officeart/2005/8/layout/orgChart1"/>
    <dgm:cxn modelId="{5B62F270-1167-47C7-9C35-3707C2C22044}" type="presParOf" srcId="{6E306553-C15B-4F61-8C4A-F5AD18765C81}" destId="{220C3E94-A0A3-494E-8B91-D10FDB1675E5}" srcOrd="2" destOrd="0" presId="urn:microsoft.com/office/officeart/2005/8/layout/orgChart1"/>
    <dgm:cxn modelId="{FDE25333-C549-4EDE-A1CD-0F6D37B0F71E}" type="presParOf" srcId="{8E644AD1-90D5-4AB7-B71D-AB5B8B842CAD}" destId="{CA07AE60-B33E-43F4-B7ED-AA10C368DE87}" srcOrd="2" destOrd="0" presId="urn:microsoft.com/office/officeart/2005/8/layout/orgChart1"/>
    <dgm:cxn modelId="{5A9DFB74-1D94-4FF8-AD88-1D2366128DB4}" type="presParOf" srcId="{B814E430-A57E-47B0-BE64-0CB70C93DC9A}" destId="{AB7E73A5-673D-4D11-AB99-3FE210D53DCD}" srcOrd="4" destOrd="0" presId="urn:microsoft.com/office/officeart/2005/8/layout/orgChart1"/>
    <dgm:cxn modelId="{1FC26E1F-91AB-4C3E-AC2B-2FB046D36103}" type="presParOf" srcId="{B814E430-A57E-47B0-BE64-0CB70C93DC9A}" destId="{471E8B3E-38CD-4E28-BB07-233C943DAE31}" srcOrd="5" destOrd="0" presId="urn:microsoft.com/office/officeart/2005/8/layout/orgChart1"/>
    <dgm:cxn modelId="{0053CB82-2A8C-44C0-9B47-E50BCFF7D168}" type="presParOf" srcId="{471E8B3E-38CD-4E28-BB07-233C943DAE31}" destId="{60FA7D33-2D0C-4B4E-AC0A-985C0BDACA7C}" srcOrd="0" destOrd="0" presId="urn:microsoft.com/office/officeart/2005/8/layout/orgChart1"/>
    <dgm:cxn modelId="{441C6C17-7C5B-40A7-A674-EBD5F411A6EB}" type="presParOf" srcId="{60FA7D33-2D0C-4B4E-AC0A-985C0BDACA7C}" destId="{DC396F4D-FC9F-471C-847B-BFC64BF68300}" srcOrd="0" destOrd="0" presId="urn:microsoft.com/office/officeart/2005/8/layout/orgChart1"/>
    <dgm:cxn modelId="{8D6CAB02-0DA3-4AFD-984D-A3F10B1E8AA1}" type="presParOf" srcId="{60FA7D33-2D0C-4B4E-AC0A-985C0BDACA7C}" destId="{2013E731-6BF8-46B4-9CBD-0B90AF885C01}" srcOrd="1" destOrd="0" presId="urn:microsoft.com/office/officeart/2005/8/layout/orgChart1"/>
    <dgm:cxn modelId="{8C15F062-9088-4C92-98F8-C3CB07C39B57}" type="presParOf" srcId="{471E8B3E-38CD-4E28-BB07-233C943DAE31}" destId="{67BE34C0-30E1-4408-BEAA-9D353016395C}" srcOrd="1" destOrd="0" presId="urn:microsoft.com/office/officeart/2005/8/layout/orgChart1"/>
    <dgm:cxn modelId="{16C51B4E-98CF-4C95-9345-3D19471FE5AC}" type="presParOf" srcId="{471E8B3E-38CD-4E28-BB07-233C943DAE31}" destId="{42D94EB1-409C-4914-A438-58C62F2B8418}" srcOrd="2" destOrd="0" presId="urn:microsoft.com/office/officeart/2005/8/layout/orgChart1"/>
    <dgm:cxn modelId="{3EBF467E-7524-40A9-8DB7-378243CE5E52}" type="presParOf" srcId="{4A0EC646-A31A-49EA-B113-18B791EFD1AD}" destId="{1789E51C-A793-4005-91A4-6C5542998B2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bwMode="auto">
          <a:xfrm>
            <a:off x="4" y="0"/>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endParaRPr lang="en-US" dirty="0"/>
          </a:p>
        </p:txBody>
      </p:sp>
      <p:sp>
        <p:nvSpPr>
          <p:cNvPr id="3" name="Rectangle 3"/>
          <p:cNvSpPr>
            <a:spLocks noGrp="1"/>
          </p:cNvSpPr>
          <p:nvPr>
            <p:ph type="dt" sz="quarter" idx="1"/>
          </p:nvPr>
        </p:nvSpPr>
        <p:spPr bwMode="auto">
          <a:xfrm>
            <a:off x="3884031" y="0"/>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fld id="{437F6097-85D1-44A0-85BA-89A532325ADB}" type="datetime1">
              <a:rPr lang="en-US"/>
              <a:pPr>
                <a:defRPr/>
              </a:pPr>
              <a:t>12/20/2016</a:t>
            </a:fld>
            <a:endParaRPr lang="en-US" dirty="0"/>
          </a:p>
        </p:txBody>
      </p:sp>
      <p:sp>
        <p:nvSpPr>
          <p:cNvPr id="4" name="Rectangle 4"/>
          <p:cNvSpPr>
            <a:spLocks noGrp="1"/>
          </p:cNvSpPr>
          <p:nvPr>
            <p:ph type="ftr" sz="quarter" idx="2"/>
          </p:nvPr>
        </p:nvSpPr>
        <p:spPr bwMode="auto">
          <a:xfrm>
            <a:off x="4" y="8829675"/>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endParaRPr lang="en-US" dirty="0"/>
          </a:p>
        </p:txBody>
      </p:sp>
      <p:sp>
        <p:nvSpPr>
          <p:cNvPr id="5" name="Rectangle 5"/>
          <p:cNvSpPr>
            <a:spLocks noGrp="1"/>
          </p:cNvSpPr>
          <p:nvPr>
            <p:ph type="sldNum" sz="quarter" idx="3"/>
          </p:nvPr>
        </p:nvSpPr>
        <p:spPr bwMode="auto">
          <a:xfrm>
            <a:off x="3884031" y="8829675"/>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fld id="{D01A9A34-3836-491A-AE4F-6D6D393E909F}" type="slidenum">
              <a:rPr lang="en-US"/>
              <a:pPr>
                <a:defRPr/>
              </a:pPr>
              <a:t>‹#›</a:t>
            </a:fld>
            <a:endParaRPr lang="en-US" dirty="0"/>
          </a:p>
        </p:txBody>
      </p:sp>
    </p:spTree>
    <p:extLst>
      <p:ext uri="{BB962C8B-B14F-4D97-AF65-F5344CB8AC3E}">
        <p14:creationId xmlns:p14="http://schemas.microsoft.com/office/powerpoint/2010/main" val="42061233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bwMode="auto">
          <a:xfrm>
            <a:off x="4" y="0"/>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endParaRPr lang="en-US" dirty="0"/>
          </a:p>
        </p:txBody>
      </p:sp>
      <p:sp>
        <p:nvSpPr>
          <p:cNvPr id="3" name="Rectangle 3"/>
          <p:cNvSpPr>
            <a:spLocks noGrp="1"/>
          </p:cNvSpPr>
          <p:nvPr>
            <p:ph type="dt" idx="1"/>
          </p:nvPr>
        </p:nvSpPr>
        <p:spPr bwMode="auto">
          <a:xfrm>
            <a:off x="3884031" y="0"/>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fld id="{234ADCB8-0E9A-4B34-B34C-AEE034AEDA91}" type="datetime1">
              <a:rPr lang="en-US"/>
              <a:pPr>
                <a:defRPr/>
              </a:pPr>
              <a:t>12/20/2016</a:t>
            </a:fld>
            <a:endParaRPr lang="en-US" dirty="0"/>
          </a:p>
        </p:txBody>
      </p:sp>
      <p:sp>
        <p:nvSpPr>
          <p:cNvPr id="4" name="Rectangle 4"/>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anchor="ctr"/>
          <a:lstStyle/>
          <a:p>
            <a:pPr lvl="0"/>
            <a:endParaRPr lang="en-US" noProof="0" dirty="0"/>
          </a:p>
        </p:txBody>
      </p:sp>
      <p:sp>
        <p:nvSpPr>
          <p:cNvPr id="5" name="Rectangle 5"/>
          <p:cNvSpPr>
            <a:spLocks noGrp="1"/>
          </p:cNvSpPr>
          <p:nvPr>
            <p:ph type="body" sz="quarter" idx="3"/>
          </p:nvPr>
        </p:nvSpPr>
        <p:spPr bwMode="auto">
          <a:xfrm>
            <a:off x="686421" y="4416428"/>
            <a:ext cx="5485158"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Rectangle 6"/>
          <p:cNvSpPr>
            <a:spLocks noGrp="1"/>
          </p:cNvSpPr>
          <p:nvPr>
            <p:ph type="ftr" sz="quarter" idx="4"/>
          </p:nvPr>
        </p:nvSpPr>
        <p:spPr bwMode="auto">
          <a:xfrm>
            <a:off x="4" y="8829675"/>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endParaRPr lang="en-US" dirty="0"/>
          </a:p>
        </p:txBody>
      </p:sp>
      <p:sp>
        <p:nvSpPr>
          <p:cNvPr id="7" name="Rectangle 7"/>
          <p:cNvSpPr>
            <a:spLocks noGrp="1"/>
          </p:cNvSpPr>
          <p:nvPr>
            <p:ph type="sldNum" sz="quarter" idx="5"/>
          </p:nvPr>
        </p:nvSpPr>
        <p:spPr bwMode="auto">
          <a:xfrm>
            <a:off x="3884031" y="8829675"/>
            <a:ext cx="2972421"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800">
                <a:latin typeface="Calibri" pitchFamily="34" charset="0"/>
              </a:defRPr>
            </a:lvl1pPr>
          </a:lstStyle>
          <a:p>
            <a:pPr>
              <a:defRPr/>
            </a:pPr>
            <a:fld id="{71599638-FA68-419C-968A-DA3660D7D63C}" type="slidenum">
              <a:rPr lang="en-US"/>
              <a:pPr>
                <a:defRPr/>
              </a:pPr>
              <a:t>‹#›</a:t>
            </a:fld>
            <a:endParaRPr lang="en-US" dirty="0"/>
          </a:p>
        </p:txBody>
      </p:sp>
    </p:spTree>
    <p:extLst>
      <p:ext uri="{BB962C8B-B14F-4D97-AF65-F5344CB8AC3E}">
        <p14:creationId xmlns:p14="http://schemas.microsoft.com/office/powerpoint/2010/main" val="8718117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2pPr>
    <a:lvl3pPr marL="9144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3pPr>
    <a:lvl4pPr marL="13716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4pPr>
    <a:lvl5pPr marL="1828800"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599638-FA68-419C-968A-DA3660D7D63C}" type="slidenum">
              <a:rPr lang="en-US" smtClean="0"/>
              <a:pPr>
                <a:defRPr/>
              </a:pPr>
              <a:t>21</a:t>
            </a:fld>
            <a:endParaRPr lang="en-US" dirty="0"/>
          </a:p>
        </p:txBody>
      </p:sp>
    </p:spTree>
    <p:extLst>
      <p:ext uri="{BB962C8B-B14F-4D97-AF65-F5344CB8AC3E}">
        <p14:creationId xmlns:p14="http://schemas.microsoft.com/office/powerpoint/2010/main" val="1308957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1428736"/>
            <a:ext cx="8772556" cy="533400"/>
          </a:xfrm>
          <a:prstGeom prst="rect">
            <a:avLst/>
          </a:prstGeom>
          <a:noFill/>
        </p:spPr>
        <p:txBody>
          <a:bodyPr>
            <a:noAutofit/>
          </a:bodyPr>
          <a:lstStyle>
            <a:lvl1pPr algn="l" eaLnBrk="1" latinLnBrk="0" hangingPunct="1">
              <a:defRPr kumimoji="0" sz="3200" b="0" cap="all" spc="150" baseline="0">
                <a:solidFill>
                  <a:schemeClr val="bg1"/>
                </a:solidFill>
              </a:defRPr>
            </a:lvl1pPr>
          </a:lstStyle>
          <a:p>
            <a:r>
              <a:rPr lang="en-US" smtClean="0"/>
              <a:t>Click to edit Master title style</a:t>
            </a:r>
            <a:endParaRPr/>
          </a:p>
        </p:txBody>
      </p:sp>
      <p:sp>
        <p:nvSpPr>
          <p:cNvPr id="3" name="Rectangle 3"/>
          <p:cNvSpPr>
            <a:spLocks noGrp="1"/>
          </p:cNvSpPr>
          <p:nvPr>
            <p:ph type="subTitle" idx="1"/>
          </p:nvPr>
        </p:nvSpPr>
        <p:spPr>
          <a:xfrm>
            <a:off x="228600" y="2143116"/>
            <a:ext cx="8772556" cy="357190"/>
          </a:xfrm>
          <a:prstGeom prst="rect">
            <a:avLst/>
          </a:prstGeom>
          <a:noFill/>
        </p:spPr>
        <p:txBody>
          <a:bodyPr>
            <a:noAutofit/>
          </a:bodyPr>
          <a:lstStyle>
            <a:lvl1pPr marL="0" indent="0" algn="l" eaLnBrk="1" latinLnBrk="0" hangingPunct="1">
              <a:buNone/>
              <a:defRPr kumimoji="0" sz="1800" b="0">
                <a:solidFill>
                  <a:schemeClr val="bg1"/>
                </a:solidFill>
                <a:latin typeface="+mn-lt"/>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lstStyle>
          <a:p>
            <a:r>
              <a:rPr lang="en-US" smtClean="0"/>
              <a:t>Click to edit Master subtitle style</a:t>
            </a:r>
            <a:endParaRPr lang="en-US" dirty="0"/>
          </a:p>
        </p:txBody>
      </p:sp>
      <p:sp>
        <p:nvSpPr>
          <p:cNvPr id="13" name="Text Placeholder 12"/>
          <p:cNvSpPr>
            <a:spLocks noGrp="1"/>
          </p:cNvSpPr>
          <p:nvPr>
            <p:ph type="body" sz="quarter" idx="11"/>
          </p:nvPr>
        </p:nvSpPr>
        <p:spPr>
          <a:xfrm>
            <a:off x="228600" y="6172200"/>
            <a:ext cx="5029200" cy="457200"/>
          </a:xfrm>
          <a:prstGeom prst="rect">
            <a:avLst/>
          </a:prstGeom>
        </p:spPr>
        <p:txBody>
          <a:bodyPr/>
          <a:lstStyle>
            <a:lvl1pPr>
              <a:defRPr sz="1800"/>
            </a:lvl1pPr>
          </a:lstStyle>
          <a:p>
            <a:pPr lvl="0"/>
            <a:r>
              <a:rPr lang="en-US" smtClean="0"/>
              <a:t>Click to edit Master text styles</a:t>
            </a:r>
          </a:p>
        </p:txBody>
      </p:sp>
      <p:sp>
        <p:nvSpPr>
          <p:cNvPr id="7" name="Text Placeholder 12"/>
          <p:cNvSpPr>
            <a:spLocks noGrp="1"/>
          </p:cNvSpPr>
          <p:nvPr>
            <p:ph type="body" sz="quarter" idx="12"/>
          </p:nvPr>
        </p:nvSpPr>
        <p:spPr>
          <a:xfrm>
            <a:off x="228600" y="3886200"/>
            <a:ext cx="5029200" cy="457200"/>
          </a:xfrm>
          <a:prstGeom prst="rect">
            <a:avLst/>
          </a:prstGeom>
        </p:spPr>
        <p:txBody>
          <a:bodyPr/>
          <a:lstStyle>
            <a:lvl1pPr>
              <a:defRPr sz="1800">
                <a:solidFill>
                  <a:schemeClr val="bg1"/>
                </a:solidFill>
              </a:defRPr>
            </a:lvl1pPr>
          </a:lstStyle>
          <a:p>
            <a:pPr lvl="0"/>
            <a:r>
              <a:rPr lang="en-US" smtClean="0"/>
              <a:t>Click to edit Master text styles</a:t>
            </a:r>
          </a:p>
        </p:txBody>
      </p:sp>
      <p:sp>
        <p:nvSpPr>
          <p:cNvPr id="6" name="Slide Number Placeholder 7"/>
          <p:cNvSpPr>
            <a:spLocks noGrp="1"/>
          </p:cNvSpPr>
          <p:nvPr>
            <p:ph type="sldNum" sz="quarter" idx="13"/>
          </p:nvPr>
        </p:nvSpPr>
        <p:spPr/>
        <p:txBody>
          <a:bodyPr/>
          <a:lstStyle>
            <a:lvl1pPr>
              <a:defRPr/>
            </a:lvl1pPr>
          </a:lstStyle>
          <a:p>
            <a:pPr>
              <a:defRPr/>
            </a:pPr>
            <a:fld id="{04E09483-52B9-4756-B8D4-DC04FBBDDFB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0" y="6400800"/>
            <a:ext cx="9144000" cy="1588"/>
          </a:xfrm>
          <a:prstGeom prst="line">
            <a:avLst/>
          </a:prstGeom>
          <a:ln w="12700" cap="flat" cmpd="sng" algn="ctr">
            <a:solidFill>
              <a:srgbClr val="AEA444"/>
            </a:solidFill>
            <a:prstDash val="sysDot"/>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6" name="Picture Placeholder 15"/>
          <p:cNvSpPr>
            <a:spLocks noGrp="1"/>
          </p:cNvSpPr>
          <p:nvPr>
            <p:ph type="pic" sz="quarter" idx="13"/>
          </p:nvPr>
        </p:nvSpPr>
        <p:spPr>
          <a:xfrm>
            <a:off x="0" y="0"/>
            <a:ext cx="9144000" cy="4038600"/>
          </a:xfrm>
          <a:prstGeom prst="rect">
            <a:avLst/>
          </a:prstGeom>
        </p:spPr>
        <p:txBody>
          <a:bodyPr rtlCol="0">
            <a:normAutofit/>
          </a:bodyPr>
          <a:lstStyle/>
          <a:p>
            <a:pPr lvl="0"/>
            <a:r>
              <a:rPr lang="en-US" noProof="0" dirty="0" smtClean="0"/>
              <a:t>Click icon to add picture</a:t>
            </a:r>
            <a:endParaRPr lang="en-US" noProof="0" dirty="0"/>
          </a:p>
        </p:txBody>
      </p:sp>
      <p:sp>
        <p:nvSpPr>
          <p:cNvPr id="14" name="Title 13"/>
          <p:cNvSpPr>
            <a:spLocks noGrp="1"/>
          </p:cNvSpPr>
          <p:nvPr>
            <p:ph type="ctrTitle"/>
          </p:nvPr>
        </p:nvSpPr>
        <p:spPr>
          <a:xfrm>
            <a:off x="228600" y="4038600"/>
            <a:ext cx="7239000" cy="533400"/>
          </a:xfrm>
          <a:prstGeom prst="rect">
            <a:avLst/>
          </a:prstGeom>
          <a:noFill/>
        </p:spPr>
        <p:txBody>
          <a:bodyPr/>
          <a:lstStyle>
            <a:lvl1pPr algn="l" eaLnBrk="1" latinLnBrk="0" hangingPunct="1">
              <a:defRPr kumimoji="0" sz="2000" b="0" cap="all" spc="150" baseline="0">
                <a:solidFill>
                  <a:schemeClr val="bg1"/>
                </a:solidFill>
              </a:defRPr>
            </a:lvl1pPr>
          </a:lstStyle>
          <a:p>
            <a:r>
              <a:rPr lang="en-US" smtClean="0"/>
              <a:t>Click to edit Master title style</a:t>
            </a:r>
            <a:endParaRPr lang="en-US" dirty="0"/>
          </a:p>
        </p:txBody>
      </p:sp>
      <p:sp>
        <p:nvSpPr>
          <p:cNvPr id="7" name="Rectangle 3"/>
          <p:cNvSpPr>
            <a:spLocks noGrp="1"/>
          </p:cNvSpPr>
          <p:nvPr>
            <p:ph type="subTitle" idx="1"/>
          </p:nvPr>
        </p:nvSpPr>
        <p:spPr>
          <a:xfrm>
            <a:off x="228600" y="4900610"/>
            <a:ext cx="8772556" cy="357190"/>
          </a:xfrm>
          <a:prstGeom prst="rect">
            <a:avLst/>
          </a:prstGeom>
          <a:noFill/>
        </p:spPr>
        <p:txBody>
          <a:bodyPr>
            <a:noAutofit/>
          </a:bodyPr>
          <a:lstStyle>
            <a:lvl1pPr marL="0" indent="0" algn="l" eaLnBrk="1" latinLnBrk="0" hangingPunct="1">
              <a:buNone/>
              <a:defRPr kumimoji="0" sz="1800" b="0">
                <a:solidFill>
                  <a:srgbClr val="AEA444"/>
                </a:solidFill>
                <a:latin typeface="+mn-lt"/>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lstStyle>
          <a:p>
            <a:r>
              <a:rPr lang="en-US" smtClean="0"/>
              <a:t>Click to edit Master subtitle style</a:t>
            </a:r>
            <a:endParaRPr lang="en-US" dirty="0"/>
          </a:p>
        </p:txBody>
      </p:sp>
      <p:sp>
        <p:nvSpPr>
          <p:cNvPr id="6" name="Rectangle 5"/>
          <p:cNvSpPr>
            <a:spLocks noGrp="1"/>
          </p:cNvSpPr>
          <p:nvPr>
            <p:ph type="sldNum" sz="quarter" idx="14"/>
          </p:nvPr>
        </p:nvSpPr>
        <p:spPr>
          <a:xfrm>
            <a:off x="8686800" y="6473825"/>
            <a:ext cx="381000" cy="304800"/>
          </a:xfrm>
        </p:spPr>
        <p:txBody>
          <a:bodyPr/>
          <a:lstStyle>
            <a:lvl1pPr>
              <a:defRPr>
                <a:solidFill>
                  <a:srgbClr val="21578A"/>
                </a:solidFill>
              </a:defRPr>
            </a:lvl1pPr>
          </a:lstStyle>
          <a:p>
            <a:pPr>
              <a:defRPr/>
            </a:pPr>
            <a:fld id="{80979B46-5161-4804-A4DF-D4CCB734A06C}" type="slidenum">
              <a:rPr lang="en-US"/>
              <a:pPr>
                <a:defRPr/>
              </a:pPr>
              <a:t>‹#›</a:t>
            </a:fld>
            <a:endParaRPr lang="en-US" dirty="0"/>
          </a:p>
        </p:txBody>
      </p:sp>
      <p:sp>
        <p:nvSpPr>
          <p:cNvPr id="8" name="Footer Placeholder 7"/>
          <p:cNvSpPr>
            <a:spLocks noGrp="1"/>
          </p:cNvSpPr>
          <p:nvPr>
            <p:ph type="ftr" sz="quarter" idx="15"/>
          </p:nvPr>
        </p:nvSpPr>
        <p:spPr>
          <a:xfrm>
            <a:off x="2286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dirty="0"/>
              <a:t>FY 203-2018 CONSOLIDATED PLAN FY 2013-2014 ACTION PLAN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Up">
    <p:spTree>
      <p:nvGrpSpPr>
        <p:cNvPr id="1" name=""/>
        <p:cNvGrpSpPr/>
        <p:nvPr/>
      </p:nvGrpSpPr>
      <p:grpSpPr>
        <a:xfrm>
          <a:off x="0" y="0"/>
          <a:ext cx="0" cy="0"/>
          <a:chOff x="0" y="0"/>
          <a:chExt cx="0" cy="0"/>
        </a:xfrm>
      </p:grpSpPr>
      <p:sp>
        <p:nvSpPr>
          <p:cNvPr id="11" name="Rectangle 11"/>
          <p:cNvSpPr>
            <a:spLocks noGrp="1"/>
          </p:cNvSpPr>
          <p:nvPr>
            <p:ph sz="quarter" idx="15"/>
          </p:nvPr>
        </p:nvSpPr>
        <p:spPr>
          <a:xfrm>
            <a:off x="304800" y="914400"/>
            <a:ext cx="86106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dirty="0"/>
          </a:p>
        </p:txBody>
      </p:sp>
      <p:sp>
        <p:nvSpPr>
          <p:cNvPr id="4" name="Rectangle 8"/>
          <p:cNvSpPr>
            <a:spLocks noGrp="1"/>
          </p:cNvSpPr>
          <p:nvPr>
            <p:ph type="sldNum" sz="quarter" idx="16"/>
          </p:nvPr>
        </p:nvSpPr>
        <p:spPr>
          <a:xfrm>
            <a:off x="8686800" y="6473825"/>
            <a:ext cx="381000" cy="304800"/>
          </a:xfrm>
        </p:spPr>
        <p:txBody>
          <a:bodyPr/>
          <a:lstStyle>
            <a:lvl1pPr>
              <a:defRPr/>
            </a:lvl1pPr>
          </a:lstStyle>
          <a:p>
            <a:pPr>
              <a:defRPr/>
            </a:pPr>
            <a:fld id="{7878E3A0-AE43-4E4D-908D-9688EC240D4E}" type="slidenum">
              <a:rPr lang="en-US"/>
              <a:pPr>
                <a:defRPr/>
              </a:pPr>
              <a:t>‹#›</a:t>
            </a:fld>
            <a:endParaRPr lang="en-US" dirty="0"/>
          </a:p>
        </p:txBody>
      </p:sp>
      <p:sp>
        <p:nvSpPr>
          <p:cNvPr id="5" name="Rectangle 9"/>
          <p:cNvSpPr>
            <a:spLocks noGrp="1"/>
          </p:cNvSpPr>
          <p:nvPr>
            <p:ph type="ftr" sz="quarter" idx="17"/>
          </p:nvPr>
        </p:nvSpPr>
        <p:spPr>
          <a:xfrm>
            <a:off x="3048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dirty="0"/>
              <a:t>FY 203-2018 CONSOLIDATED PLAN FY 2013-2014 ACTION PLAN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Up">
    <p:spTree>
      <p:nvGrpSpPr>
        <p:cNvPr id="1" name=""/>
        <p:cNvGrpSpPr/>
        <p:nvPr/>
      </p:nvGrpSpPr>
      <p:grpSpPr>
        <a:xfrm>
          <a:off x="0" y="0"/>
          <a:ext cx="0" cy="0"/>
          <a:chOff x="0" y="0"/>
          <a:chExt cx="0" cy="0"/>
        </a:xfrm>
      </p:grpSpPr>
      <p:sp>
        <p:nvSpPr>
          <p:cNvPr id="15" name="Rectangle 11"/>
          <p:cNvSpPr>
            <a:spLocks noGrp="1"/>
          </p:cNvSpPr>
          <p:nvPr>
            <p:ph sz="quarter" idx="17"/>
          </p:nvPr>
        </p:nvSpPr>
        <p:spPr>
          <a:xfrm>
            <a:off x="4800600" y="914400"/>
            <a:ext cx="41148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9" name="Rectangle 11"/>
          <p:cNvSpPr>
            <a:spLocks noGrp="1"/>
          </p:cNvSpPr>
          <p:nvPr>
            <p:ph sz="quarter" idx="15"/>
          </p:nvPr>
        </p:nvSpPr>
        <p:spPr>
          <a:xfrm>
            <a:off x="304800" y="914400"/>
            <a:ext cx="41910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Rectangle 8"/>
          <p:cNvSpPr>
            <a:spLocks noGrp="1"/>
          </p:cNvSpPr>
          <p:nvPr>
            <p:ph type="sldNum" sz="quarter" idx="18"/>
          </p:nvPr>
        </p:nvSpPr>
        <p:spPr>
          <a:xfrm>
            <a:off x="8686800" y="6473825"/>
            <a:ext cx="381000" cy="304800"/>
          </a:xfrm>
        </p:spPr>
        <p:txBody>
          <a:bodyPr/>
          <a:lstStyle>
            <a:lvl1pPr>
              <a:defRPr/>
            </a:lvl1pPr>
          </a:lstStyle>
          <a:p>
            <a:pPr>
              <a:defRPr/>
            </a:pPr>
            <a:fld id="{F4895A3B-CC20-48A3-B866-DC4BCB0BA36A}" type="slidenum">
              <a:rPr lang="en-US"/>
              <a:pPr>
                <a:defRPr/>
              </a:pPr>
              <a:t>‹#›</a:t>
            </a:fld>
            <a:endParaRPr lang="en-US" dirty="0"/>
          </a:p>
        </p:txBody>
      </p:sp>
      <p:sp>
        <p:nvSpPr>
          <p:cNvPr id="6" name="Rectangle 9"/>
          <p:cNvSpPr>
            <a:spLocks noGrp="1"/>
          </p:cNvSpPr>
          <p:nvPr>
            <p:ph type="ftr" sz="quarter" idx="19"/>
          </p:nvPr>
        </p:nvSpPr>
        <p:spPr>
          <a:xfrm>
            <a:off x="3048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dirty="0"/>
              <a:t>FY 203-2018 CONSOLIDATED PLAN FY 2013-2014 ACTION PLAN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Up: 2 left, 1 right">
    <p:spTree>
      <p:nvGrpSpPr>
        <p:cNvPr id="1" name=""/>
        <p:cNvGrpSpPr/>
        <p:nvPr/>
      </p:nvGrpSpPr>
      <p:grpSpPr>
        <a:xfrm>
          <a:off x="0" y="0"/>
          <a:ext cx="0" cy="0"/>
          <a:chOff x="0" y="0"/>
          <a:chExt cx="0" cy="0"/>
        </a:xfrm>
      </p:grpSpPr>
      <p:sp>
        <p:nvSpPr>
          <p:cNvPr id="18" name="Rectangle 11"/>
          <p:cNvSpPr>
            <a:spLocks noGrp="1"/>
          </p:cNvSpPr>
          <p:nvPr>
            <p:ph sz="quarter" idx="15"/>
          </p:nvPr>
        </p:nvSpPr>
        <p:spPr>
          <a:xfrm>
            <a:off x="4800600" y="914400"/>
            <a:ext cx="4111752" cy="2590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17" name="Rectangle 11"/>
          <p:cNvSpPr>
            <a:spLocks noGrp="1"/>
          </p:cNvSpPr>
          <p:nvPr>
            <p:ph sz="quarter" idx="17"/>
          </p:nvPr>
        </p:nvSpPr>
        <p:spPr>
          <a:xfrm>
            <a:off x="4800600" y="3657600"/>
            <a:ext cx="4114800" cy="259689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21" name="Rectangle 11"/>
          <p:cNvSpPr>
            <a:spLocks noGrp="1"/>
          </p:cNvSpPr>
          <p:nvPr>
            <p:ph sz="quarter" idx="19"/>
          </p:nvPr>
        </p:nvSpPr>
        <p:spPr>
          <a:xfrm>
            <a:off x="304800" y="914400"/>
            <a:ext cx="41910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6" name="Rectangle 8"/>
          <p:cNvSpPr>
            <a:spLocks noGrp="1"/>
          </p:cNvSpPr>
          <p:nvPr>
            <p:ph type="sldNum" sz="quarter" idx="20"/>
          </p:nvPr>
        </p:nvSpPr>
        <p:spPr>
          <a:xfrm>
            <a:off x="8686800" y="6473825"/>
            <a:ext cx="381000" cy="304800"/>
          </a:xfrm>
        </p:spPr>
        <p:txBody>
          <a:bodyPr/>
          <a:lstStyle>
            <a:lvl1pPr>
              <a:defRPr/>
            </a:lvl1pPr>
          </a:lstStyle>
          <a:p>
            <a:pPr>
              <a:defRPr/>
            </a:pPr>
            <a:fld id="{B0AF8228-FE40-4970-86C0-83E4F032028B}" type="slidenum">
              <a:rPr lang="en-US"/>
              <a:pPr>
                <a:defRPr/>
              </a:pPr>
              <a:t>‹#›</a:t>
            </a:fld>
            <a:endParaRPr lang="en-US" dirty="0"/>
          </a:p>
        </p:txBody>
      </p:sp>
      <p:sp>
        <p:nvSpPr>
          <p:cNvPr id="7" name="Rectangle 9"/>
          <p:cNvSpPr>
            <a:spLocks noGrp="1"/>
          </p:cNvSpPr>
          <p:nvPr>
            <p:ph type="ftr" sz="quarter" idx="21"/>
          </p:nvPr>
        </p:nvSpPr>
        <p:spPr>
          <a:xfrm>
            <a:off x="304800" y="6477000"/>
            <a:ext cx="37338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dirty="0"/>
              <a:t>FY 203-2018 CONSOLIDATED PLAN FY 2013-2014 ACTION PLAN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6" name="Rectangle 11"/>
          <p:cNvSpPr>
            <a:spLocks noGrp="1"/>
          </p:cNvSpPr>
          <p:nvPr>
            <p:ph sz="quarter" idx="15"/>
          </p:nvPr>
        </p:nvSpPr>
        <p:spPr>
          <a:xfrm>
            <a:off x="304800" y="914400"/>
            <a:ext cx="8610600" cy="5334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304800" y="6477000"/>
            <a:ext cx="2362200" cy="228600"/>
          </a:xfrm>
        </p:spPr>
        <p:txBody>
          <a:bodyPr lIns="0" tIns="0" bIns="0" anchor="ctr">
            <a:noAutofit/>
          </a:bodyPr>
          <a:lstStyle>
            <a:lvl1pPr algn="l">
              <a:buFontTx/>
              <a:buNone/>
              <a:defRPr sz="1400"/>
            </a:lvl1pPr>
          </a:lstStyle>
          <a:p>
            <a:pPr lvl="0"/>
            <a:r>
              <a:rPr lang="en-US" smtClean="0"/>
              <a:t>Click to edit Master text styles</a:t>
            </a:r>
          </a:p>
        </p:txBody>
      </p:sp>
      <p:sp>
        <p:nvSpPr>
          <p:cNvPr id="7" name="Rectangle 8"/>
          <p:cNvSpPr>
            <a:spLocks noGrp="1"/>
          </p:cNvSpPr>
          <p:nvPr>
            <p:ph type="sldNum" sz="quarter" idx="17"/>
          </p:nvPr>
        </p:nvSpPr>
        <p:spPr>
          <a:xfrm>
            <a:off x="8686800" y="6473825"/>
            <a:ext cx="381000" cy="304800"/>
          </a:xfrm>
        </p:spPr>
        <p:txBody>
          <a:bodyPr/>
          <a:lstStyle>
            <a:lvl1pPr>
              <a:defRPr/>
            </a:lvl1pPr>
          </a:lstStyle>
          <a:p>
            <a:pPr>
              <a:defRPr/>
            </a:pPr>
            <a:fld id="{3A6D88FD-3A4A-4C54-9D9F-81082E525DB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p:cNvSpPr>
          <p:nvPr>
            <p:ph type="ctrTitle"/>
          </p:nvPr>
        </p:nvSpPr>
        <p:spPr>
          <a:xfrm>
            <a:off x="381000" y="3581400"/>
            <a:ext cx="8458200" cy="1143000"/>
          </a:xfrm>
          <a:prstGeom prst="rect">
            <a:avLst/>
          </a:prstGeom>
          <a:noFill/>
        </p:spPr>
        <p:txBody>
          <a:bodyPr>
            <a:noAutofit/>
          </a:bodyPr>
          <a:lstStyle>
            <a:lvl1pPr algn="ctr" eaLnBrk="1" latinLnBrk="0" hangingPunct="1">
              <a:defRPr kumimoji="0" sz="3200" b="0" cap="all" spc="150" baseline="0">
                <a:solidFill>
                  <a:schemeClr val="bg1"/>
                </a:solidFill>
              </a:defRPr>
            </a:lvl1pPr>
          </a:lstStyle>
          <a:p>
            <a:r>
              <a:rPr lang="en-US" smtClean="0"/>
              <a:t>Click to edit Master title style</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ea typeface="ヒラギノ角ゴ Pro W3" charset="-128"/>
                <a:cs typeface="ヒラギノ角ゴ Pro W3" charset="-128"/>
              </a:defRPr>
            </a:lvl1pPr>
          </a:lstStyle>
          <a:p>
            <a:pPr>
              <a:defRPr/>
            </a:pPr>
            <a:fld id="{629C678E-530C-4294-AC8E-3E77FE6DFE69}" type="datetime1">
              <a:rPr lang="en-US"/>
              <a:pPr>
                <a:defRPr/>
              </a:pPr>
              <a:t>12/20/2016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dirty="0"/>
              <a:t>FY 203-2018 CONSOLIDATED PLAN FY 2013-2014 ACTION PLAN</a:t>
            </a:r>
          </a:p>
        </p:txBody>
      </p:sp>
      <p:sp>
        <p:nvSpPr>
          <p:cNvPr id="6" name="Slide Number Placeholder 5"/>
          <p:cNvSpPr>
            <a:spLocks noGrp="1"/>
          </p:cNvSpPr>
          <p:nvPr>
            <p:ph type="sldNum" sz="quarter" idx="12"/>
          </p:nvPr>
        </p:nvSpPr>
        <p:spPr/>
        <p:txBody>
          <a:bodyPr/>
          <a:lstStyle>
            <a:lvl1pPr>
              <a:defRPr/>
            </a:lvl1pPr>
          </a:lstStyle>
          <a:p>
            <a:pPr>
              <a:defRPr/>
            </a:pPr>
            <a:fld id="{E1F8761E-D26E-47FF-95A4-1FAEEA1DAF3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a:xfrm>
            <a:off x="8534400" y="6477000"/>
            <a:ext cx="381000" cy="304800"/>
          </a:xfrm>
          <a:prstGeom prst="rect">
            <a:avLst/>
          </a:prstGeom>
        </p:spPr>
        <p:txBody>
          <a:bodyPr vert="horz" wrap="square" lIns="91440" tIns="45720" rIns="91440" bIns="45720" numCol="1" anchor="t" anchorCtr="0" compatLnSpc="1">
            <a:prstTxWarp prst="textNoShape">
              <a:avLst/>
            </a:prstTxWarp>
          </a:bodyPr>
          <a:lstStyle>
            <a:lvl1pPr>
              <a:defRPr sz="1200">
                <a:solidFill>
                  <a:srgbClr val="003E70"/>
                </a:solidFill>
                <a:latin typeface="GillSans Light" pitchFamily="34" charset="0"/>
                <a:ea typeface="+mn-ea"/>
                <a:cs typeface="+mn-cs"/>
              </a:defRPr>
            </a:lvl1pPr>
          </a:lstStyle>
          <a:p>
            <a:pPr>
              <a:defRPr/>
            </a:pPr>
            <a:fld id="{74F2D85A-B7A8-4C65-B43B-C0AA71AD5BC0}" type="slidenum">
              <a:rPr lang="en-US"/>
              <a:pPr>
                <a:defRPr/>
              </a:pPr>
              <a:t>‹#›</a:t>
            </a:fld>
            <a:endParaRPr lang="en-US" dirty="0"/>
          </a:p>
        </p:txBody>
      </p:sp>
      <p:sp>
        <p:nvSpPr>
          <p:cNvPr id="20" name="Title Placeholder 19"/>
          <p:cNvSpPr>
            <a:spLocks noGrp="1"/>
          </p:cNvSpPr>
          <p:nvPr>
            <p:ph type="title"/>
          </p:nvPr>
        </p:nvSpPr>
        <p:spPr>
          <a:xfrm>
            <a:off x="304800" y="76200"/>
            <a:ext cx="8610600" cy="4572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endParaRPr lang="en-US"/>
          </a:p>
        </p:txBody>
      </p:sp>
      <p:cxnSp>
        <p:nvCxnSpPr>
          <p:cNvPr id="15" name="Straight Connector 14"/>
          <p:cNvCxnSpPr/>
          <p:nvPr/>
        </p:nvCxnSpPr>
        <p:spPr>
          <a:xfrm>
            <a:off x="0" y="6400800"/>
            <a:ext cx="9144000" cy="1588"/>
          </a:xfrm>
          <a:prstGeom prst="line">
            <a:avLst/>
          </a:prstGeom>
          <a:ln w="12700" cap="flat" cmpd="sng" algn="ctr">
            <a:solidFill>
              <a:srgbClr val="AEA444"/>
            </a:solidFill>
            <a:prstDash val="sysDot"/>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029" name="Text Placeholder 6"/>
          <p:cNvSpPr>
            <a:spLocks noGrp="1"/>
          </p:cNvSpPr>
          <p:nvPr>
            <p:ph type="body" idx="1"/>
          </p:nvPr>
        </p:nvSpPr>
        <p:spPr bwMode="auto">
          <a:xfrm>
            <a:off x="304800" y="914400"/>
            <a:ext cx="8610600" cy="5211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Lst>
  <p:hf hdr="0" ftr="0" dt="0"/>
  <p:txStyles>
    <p:titleStyle>
      <a:lvl1pPr algn="l" rtl="0" eaLnBrk="0" fontAlgn="base" hangingPunct="0">
        <a:spcBef>
          <a:spcPct val="0"/>
        </a:spcBef>
        <a:spcAft>
          <a:spcPct val="0"/>
        </a:spcAft>
        <a:defRPr sz="2000" cap="all">
          <a:solidFill>
            <a:schemeClr val="bg1"/>
          </a:solidFill>
          <a:latin typeface="+mj-lt"/>
          <a:ea typeface="ヒラギノ角ゴ Pro W3" charset="-128"/>
          <a:cs typeface="ヒラギノ角ゴ Pro W3" charset="-128"/>
        </a:defRPr>
      </a:lvl1pPr>
      <a:lvl2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2pPr>
      <a:lvl3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3pPr>
      <a:lvl4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4pPr>
      <a:lvl5pPr algn="l" rtl="0" eaLnBrk="0" fontAlgn="base" hangingPunct="0">
        <a:spcBef>
          <a:spcPct val="0"/>
        </a:spcBef>
        <a:spcAft>
          <a:spcPct val="0"/>
        </a:spcAft>
        <a:defRPr sz="2000">
          <a:solidFill>
            <a:schemeClr val="bg1"/>
          </a:solidFill>
          <a:latin typeface="Gill Sans MT"/>
          <a:ea typeface="ヒラギノ角ゴ Pro W3" charset="-128"/>
          <a:cs typeface="ヒラギノ角ゴ Pro W3" charset="-128"/>
        </a:defRPr>
      </a:lvl5pPr>
      <a:lvl6pPr marL="457200" algn="l" rtl="0" eaLnBrk="1" fontAlgn="base" hangingPunct="1">
        <a:spcBef>
          <a:spcPct val="0"/>
        </a:spcBef>
        <a:spcAft>
          <a:spcPct val="0"/>
        </a:spcAft>
        <a:defRPr sz="2000">
          <a:solidFill>
            <a:schemeClr val="bg1"/>
          </a:solidFill>
          <a:latin typeface="Gill Sans MT"/>
        </a:defRPr>
      </a:lvl6pPr>
      <a:lvl7pPr marL="914400" algn="l" rtl="0" eaLnBrk="1" fontAlgn="base" hangingPunct="1">
        <a:spcBef>
          <a:spcPct val="0"/>
        </a:spcBef>
        <a:spcAft>
          <a:spcPct val="0"/>
        </a:spcAft>
        <a:defRPr sz="2000">
          <a:solidFill>
            <a:schemeClr val="bg1"/>
          </a:solidFill>
          <a:latin typeface="Gill Sans MT"/>
        </a:defRPr>
      </a:lvl7pPr>
      <a:lvl8pPr marL="1371600" algn="l" rtl="0" eaLnBrk="1" fontAlgn="base" hangingPunct="1">
        <a:spcBef>
          <a:spcPct val="0"/>
        </a:spcBef>
        <a:spcAft>
          <a:spcPct val="0"/>
        </a:spcAft>
        <a:defRPr sz="2000">
          <a:solidFill>
            <a:schemeClr val="bg1"/>
          </a:solidFill>
          <a:latin typeface="Gill Sans MT"/>
        </a:defRPr>
      </a:lvl8pPr>
      <a:lvl9pPr marL="1828800" algn="l" rtl="0" eaLnBrk="1" fontAlgn="base" hangingPunct="1">
        <a:spcBef>
          <a:spcPct val="0"/>
        </a:spcBef>
        <a:spcAft>
          <a:spcPct val="0"/>
        </a:spcAft>
        <a:defRPr sz="2000">
          <a:solidFill>
            <a:schemeClr val="bg1"/>
          </a:solidFill>
          <a:latin typeface="Gill Sans MT"/>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Clr>
          <a:srgbClr val="21578A"/>
        </a:buClr>
        <a:buFont typeface="Arial" charset="0"/>
        <a:buChar char="•"/>
        <a:defRPr sz="2000">
          <a:solidFill>
            <a:schemeClr val="tx1"/>
          </a:solidFill>
          <a:latin typeface="+mn-lt"/>
          <a:ea typeface="ヒラギノ角ゴ Pro W3" charset="-128"/>
          <a:cs typeface="ヒラギノ角ゴ Pro W3"/>
        </a:defRPr>
      </a:lvl2pPr>
      <a:lvl3pPr marL="1143000" indent="-228600" algn="l" rtl="0" eaLnBrk="0" fontAlgn="base" hangingPunct="0">
        <a:spcBef>
          <a:spcPct val="20000"/>
        </a:spcBef>
        <a:spcAft>
          <a:spcPct val="0"/>
        </a:spcAft>
        <a:buClr>
          <a:srgbClr val="AEA444"/>
        </a:buClr>
        <a:buFont typeface="Arial" charset="0"/>
        <a:buChar char="•"/>
        <a:defRPr sz="2000">
          <a:solidFill>
            <a:schemeClr val="tx1"/>
          </a:solidFill>
          <a:latin typeface="+mn-lt"/>
          <a:ea typeface="ヒラギノ角ゴ Pro W3" charset="-128"/>
          <a:cs typeface="ヒラギノ角ゴ Pro W3"/>
        </a:defRPr>
      </a:lvl3pPr>
      <a:lvl4pPr marL="1600200" indent="-228600" algn="l" rtl="0" eaLnBrk="0" fontAlgn="base" hangingPunct="0">
        <a:spcBef>
          <a:spcPct val="20000"/>
        </a:spcBef>
        <a:spcAft>
          <a:spcPct val="0"/>
        </a:spcAft>
        <a:buChar char="–"/>
        <a:defRPr sz="1600">
          <a:solidFill>
            <a:schemeClr val="tx1"/>
          </a:solidFill>
          <a:latin typeface="+mn-lt"/>
          <a:ea typeface="ヒラギノ角ゴ Pro W3" charset="-128"/>
          <a:cs typeface="ヒラギノ角ゴ Pro W3"/>
        </a:defRPr>
      </a:lvl4pPr>
      <a:lvl5pPr marL="2057400" indent="-228600" algn="l" rtl="0" eaLnBrk="0" fontAlgn="base" hangingPunct="0">
        <a:spcBef>
          <a:spcPct val="20000"/>
        </a:spcBef>
        <a:spcAft>
          <a:spcPct val="0"/>
        </a:spcAft>
        <a:buChar char="»"/>
        <a:defRPr sz="1600">
          <a:solidFill>
            <a:schemeClr val="tx1"/>
          </a:solidFill>
          <a:latin typeface="+mn-lt"/>
          <a:ea typeface="ヒラギノ角ゴ Pro W3" charset="-128"/>
          <a:cs typeface="ヒラギノ角ゴ Pro W3"/>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hyperlink" Target="http://www.hud.gov/offices/fheo/index.cfm"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7"/>
          <p:cNvSpPr>
            <a:spLocks noGrp="1"/>
          </p:cNvSpPr>
          <p:nvPr>
            <p:ph type="sldNum" sz="quarter" idx="13"/>
          </p:nvPr>
        </p:nvSpPr>
        <p:spPr/>
        <p:txBody>
          <a:bodyPr/>
          <a:lstStyle/>
          <a:p>
            <a:pPr>
              <a:defRPr/>
            </a:pPr>
            <a:fld id="{E9C34828-BEC2-4C11-BE44-AB2404FA59D4}" type="slidenum">
              <a:rPr lang="en-US"/>
              <a:pPr>
                <a:defRPr/>
              </a:pPr>
              <a:t>1</a:t>
            </a:fld>
            <a:endParaRPr lang="en-US" dirty="0"/>
          </a:p>
        </p:txBody>
      </p:sp>
      <p:sp>
        <p:nvSpPr>
          <p:cNvPr id="3" name="Title 2"/>
          <p:cNvSpPr>
            <a:spLocks noGrp="1"/>
          </p:cNvSpPr>
          <p:nvPr>
            <p:ph type="ctrTitle"/>
          </p:nvPr>
        </p:nvSpPr>
        <p:spPr>
          <a:xfrm>
            <a:off x="381000" y="2286000"/>
            <a:ext cx="6934200" cy="1752600"/>
          </a:xfrm>
        </p:spPr>
        <p:txBody>
          <a:bodyPr/>
          <a:lstStyle/>
          <a:p>
            <a:pPr>
              <a:defRPr/>
            </a:pPr>
            <a:r>
              <a:rPr lang="en-US" cap="none" dirty="0" smtClean="0">
                <a:ea typeface="ヒラギノ角ゴ Pro W3"/>
                <a:cs typeface="ヒラギノ角ゴ Pro W3"/>
              </a:rPr>
              <a:t>FISCAL YEAR 2017-2018</a:t>
            </a:r>
            <a:br>
              <a:rPr lang="en-US" cap="none" dirty="0" smtClean="0">
                <a:ea typeface="ヒラギノ角ゴ Pro W3"/>
                <a:cs typeface="ヒラギノ角ゴ Pro W3"/>
              </a:rPr>
            </a:br>
            <a:r>
              <a:rPr lang="en-US" cap="none" dirty="0" smtClean="0">
                <a:ea typeface="ヒラギノ角ゴ Pro W3"/>
                <a:cs typeface="ヒラギノ角ゴ Pro W3"/>
              </a:rPr>
              <a:t>ANNUAL ACTION PLAN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CDBG - National Objectives     Cont’d</a:t>
            </a:r>
            <a:endParaRPr lang="en-US" dirty="0"/>
          </a:p>
        </p:txBody>
      </p:sp>
      <p:sp>
        <p:nvSpPr>
          <p:cNvPr id="3" name="Content Placeholder 2"/>
          <p:cNvSpPr>
            <a:spLocks noGrp="1"/>
          </p:cNvSpPr>
          <p:nvPr>
            <p:ph idx="1"/>
          </p:nvPr>
        </p:nvSpPr>
        <p:spPr>
          <a:xfrm>
            <a:off x="304800" y="914400"/>
            <a:ext cx="8610600" cy="5562600"/>
          </a:xfrm>
        </p:spPr>
        <p:txBody>
          <a:bodyPr/>
          <a:lstStyle/>
          <a:p>
            <a:pPr marL="0" lvl="2" indent="0" algn="just">
              <a:buNone/>
            </a:pPr>
            <a:r>
              <a:rPr lang="en-US" sz="1400" dirty="0" smtClean="0">
                <a:ea typeface="ヒラギノ角ゴ Pro W3"/>
              </a:rPr>
              <a:t>Aid </a:t>
            </a:r>
            <a:r>
              <a:rPr lang="en-US" sz="1400" dirty="0">
                <a:ea typeface="ヒラギノ角ゴ Pro W3"/>
              </a:rPr>
              <a:t>in the prevention and elimination of slums or blight</a:t>
            </a:r>
            <a:r>
              <a:rPr lang="en-US" sz="1400" dirty="0" smtClean="0">
                <a:ea typeface="ヒラギノ角ゴ Pro W3"/>
              </a:rPr>
              <a:t>:</a:t>
            </a:r>
            <a:endParaRPr lang="en-US" sz="1400" dirty="0">
              <a:ea typeface="ヒラギノ角ゴ Pro W3"/>
            </a:endParaRPr>
          </a:p>
          <a:p>
            <a:pPr lvl="1" algn="just">
              <a:lnSpc>
                <a:spcPct val="90000"/>
              </a:lnSpc>
            </a:pPr>
            <a:r>
              <a:rPr lang="en-US" sz="1400" dirty="0">
                <a:ea typeface="ヒラギノ角ゴ Pro W3"/>
              </a:rPr>
              <a:t>Area Slum/Blight:</a:t>
            </a:r>
          </a:p>
          <a:p>
            <a:pPr lvl="2" algn="just">
              <a:lnSpc>
                <a:spcPct val="90000"/>
              </a:lnSpc>
            </a:pPr>
            <a:r>
              <a:rPr lang="en-US" sz="1400" dirty="0">
                <a:ea typeface="ヒラギノ角ゴ Pro W3"/>
              </a:rPr>
              <a:t>Boundaries of the area meeting the definition of slum/blight under the local </a:t>
            </a:r>
            <a:r>
              <a:rPr lang="en-US" sz="1400" dirty="0" smtClean="0">
                <a:ea typeface="ヒラギノ角ゴ Pro W3"/>
              </a:rPr>
              <a:t>law – NONE in City of Oxnard;</a:t>
            </a:r>
            <a:endParaRPr lang="en-US" sz="1400" dirty="0">
              <a:ea typeface="ヒラギノ角ゴ Pro W3"/>
            </a:endParaRPr>
          </a:p>
          <a:p>
            <a:pPr lvl="1" algn="just">
              <a:lnSpc>
                <a:spcPct val="90000"/>
              </a:lnSpc>
            </a:pPr>
            <a:r>
              <a:rPr lang="en-US" sz="1400" dirty="0" smtClean="0">
                <a:ea typeface="ヒラギノ角ゴ Pro W3"/>
              </a:rPr>
              <a:t>Spot </a:t>
            </a:r>
            <a:r>
              <a:rPr lang="en-US" sz="1400" dirty="0">
                <a:ea typeface="ヒラギノ角ゴ Pro W3"/>
              </a:rPr>
              <a:t>Slum/ </a:t>
            </a:r>
            <a:r>
              <a:rPr lang="en-US" sz="1400" dirty="0" smtClean="0">
                <a:ea typeface="ヒラギノ角ゴ Pro W3"/>
              </a:rPr>
              <a:t>Blight:</a:t>
            </a:r>
          </a:p>
          <a:p>
            <a:pPr lvl="2" algn="just">
              <a:lnSpc>
                <a:spcPct val="90000"/>
              </a:lnSpc>
            </a:pPr>
            <a:r>
              <a:rPr lang="en-US" sz="1400" dirty="0" smtClean="0">
                <a:ea typeface="ヒラギノ角ゴ Pro W3"/>
              </a:rPr>
              <a:t>NONE </a:t>
            </a:r>
            <a:r>
              <a:rPr lang="en-US" sz="1400" dirty="0">
                <a:ea typeface="ヒラギノ角ゴ Pro W3"/>
              </a:rPr>
              <a:t>in City of Oxnard</a:t>
            </a:r>
            <a:r>
              <a:rPr lang="en-US" sz="1400" dirty="0" smtClean="0">
                <a:ea typeface="ヒラギノ角ゴ Pro W3"/>
              </a:rPr>
              <a:t>;</a:t>
            </a:r>
            <a:endParaRPr lang="en-US" sz="1400" dirty="0">
              <a:ea typeface="ヒラギノ角ゴ Pro W3"/>
            </a:endParaRPr>
          </a:p>
          <a:p>
            <a:pPr lvl="1" algn="just">
              <a:lnSpc>
                <a:spcPct val="90000"/>
              </a:lnSpc>
            </a:pPr>
            <a:r>
              <a:rPr lang="en-US" sz="1400" dirty="0">
                <a:ea typeface="ヒラギノ角ゴ Pro W3"/>
              </a:rPr>
              <a:t>Urban Renewal </a:t>
            </a:r>
            <a:r>
              <a:rPr lang="en-US" sz="1400" dirty="0" smtClean="0">
                <a:ea typeface="ヒラギノ角ゴ Pro W3"/>
              </a:rPr>
              <a:t>area: </a:t>
            </a:r>
          </a:p>
          <a:p>
            <a:pPr lvl="2" algn="just">
              <a:lnSpc>
                <a:spcPct val="90000"/>
              </a:lnSpc>
            </a:pPr>
            <a:r>
              <a:rPr lang="en-US" sz="1400" dirty="0" smtClean="0">
                <a:ea typeface="ヒラギノ角ゴ Pro W3"/>
              </a:rPr>
              <a:t>Activities located within an Urban Renewal project area or Neighborhood Development Program action area that are necessary to complete an Urban Renewal Plan,</a:t>
            </a:r>
          </a:p>
          <a:p>
            <a:pPr lvl="2" algn="just">
              <a:lnSpc>
                <a:spcPct val="90000"/>
              </a:lnSpc>
            </a:pPr>
            <a:r>
              <a:rPr lang="en-US" sz="1400" dirty="0" smtClean="0">
                <a:ea typeface="ヒラギノ角ゴ Pro W3"/>
              </a:rPr>
              <a:t>Documentation of the Urban Renewal Plan including maps and supporting documentation must be maintained at the time the CDBG activity is carried on. </a:t>
            </a:r>
            <a:endParaRPr lang="en-US" sz="1400" dirty="0">
              <a:ea typeface="ヒラギノ角ゴ Pro W3"/>
            </a:endParaRPr>
          </a:p>
          <a:p>
            <a:pPr marL="0" lvl="2" indent="0" algn="just">
              <a:buNone/>
            </a:pPr>
            <a:r>
              <a:rPr lang="en-US" sz="1400" dirty="0" smtClean="0">
                <a:ea typeface="ヒラギノ角ゴ Pro W3"/>
              </a:rPr>
              <a:t>Meet </a:t>
            </a:r>
            <a:r>
              <a:rPr lang="en-US" sz="1400" dirty="0">
                <a:ea typeface="ヒラギノ角ゴ Pro W3"/>
              </a:rPr>
              <a:t>a need with a particular urgency and </a:t>
            </a:r>
            <a:r>
              <a:rPr lang="en-US" sz="1400" dirty="0"/>
              <a:t>must satisfy the following qualifying criteria:</a:t>
            </a:r>
          </a:p>
          <a:p>
            <a:pPr marL="740664" lvl="2" indent="-285750" algn="just">
              <a:buFont typeface="Arial" panose="020B0604020202020204" pitchFamily="34" charset="0"/>
              <a:buChar char="•"/>
            </a:pPr>
            <a:r>
              <a:rPr lang="en-US" sz="1400" dirty="0" smtClean="0"/>
              <a:t>Existing </a:t>
            </a:r>
            <a:r>
              <a:rPr lang="en-US" sz="1400" dirty="0"/>
              <a:t>conditions must pose a serious and immediate threat to the health or welfare of the community; and</a:t>
            </a:r>
          </a:p>
          <a:p>
            <a:pPr marL="740664" lvl="2" indent="-285750" algn="just">
              <a:buFont typeface="Arial" panose="020B0604020202020204" pitchFamily="34" charset="0"/>
              <a:buChar char="•"/>
            </a:pPr>
            <a:r>
              <a:rPr lang="en-US" sz="1400" dirty="0" smtClean="0"/>
              <a:t>Existing </a:t>
            </a:r>
            <a:r>
              <a:rPr lang="en-US" sz="1400" dirty="0"/>
              <a:t>conditions must be of recent origins, or must recently become urgent (last 18 months); and </a:t>
            </a:r>
          </a:p>
          <a:p>
            <a:pPr marL="740664" lvl="2" indent="-285750" algn="just">
              <a:buFont typeface="Arial" panose="020B0604020202020204" pitchFamily="34" charset="0"/>
              <a:buChar char="•"/>
            </a:pPr>
            <a:r>
              <a:rPr lang="en-US" sz="1400" dirty="0" smtClean="0">
                <a:ea typeface="ヒラギノ角ゴ Pro W3"/>
              </a:rPr>
              <a:t>Grantee </a:t>
            </a:r>
            <a:r>
              <a:rPr lang="en-US" sz="1400" dirty="0">
                <a:ea typeface="ヒラギノ角ゴ Pro W3"/>
              </a:rPr>
              <a:t>is unable to finance the activity on its own; and</a:t>
            </a:r>
          </a:p>
          <a:p>
            <a:pPr marL="740664" lvl="2" indent="-285750" algn="just">
              <a:buFont typeface="Arial" panose="020B0604020202020204" pitchFamily="34" charset="0"/>
              <a:buChar char="•"/>
            </a:pPr>
            <a:r>
              <a:rPr lang="en-US" sz="1400" dirty="0">
                <a:ea typeface="ヒラギノ角ゴ Pro W3"/>
              </a:rPr>
              <a:t>Other sources of funding are not available.</a:t>
            </a:r>
          </a:p>
          <a:p>
            <a:pPr marL="54864" lvl="1" indent="0">
              <a:buNone/>
            </a:pPr>
            <a:endParaRPr lang="en-US" sz="1800" dirty="0" smtClean="0">
              <a:ea typeface="ヒラギノ角ゴ Pro W3"/>
            </a:endParaRPr>
          </a:p>
          <a:p>
            <a:pPr marL="54864" lvl="1" indent="0">
              <a:buNone/>
            </a:pPr>
            <a:r>
              <a:rPr lang="en-US" sz="1800" dirty="0" smtClean="0">
                <a:ea typeface="ヒラギノ角ゴ Pro W3"/>
              </a:rPr>
              <a:t>For </a:t>
            </a:r>
            <a:r>
              <a:rPr lang="en-US" sz="1800" dirty="0">
                <a:ea typeface="ヒラギノ角ゴ Pro W3"/>
              </a:rPr>
              <a:t>more information:</a:t>
            </a:r>
          </a:p>
          <a:p>
            <a:pPr marL="54864" lvl="1" indent="0">
              <a:buNone/>
            </a:pPr>
            <a:r>
              <a:rPr lang="en-US" sz="1800" dirty="0" smtClean="0">
                <a:ea typeface="ヒラギノ角ゴ Pro W3"/>
              </a:rPr>
              <a:t>See “Guide </a:t>
            </a:r>
            <a:r>
              <a:rPr lang="en-US" sz="1800" dirty="0">
                <a:ea typeface="ヒラギノ角ゴ Pro W3"/>
              </a:rPr>
              <a:t>to National Objectives and Eligible Activities for Entitlement </a:t>
            </a:r>
            <a:r>
              <a:rPr lang="en-US" sz="1800" dirty="0" smtClean="0">
                <a:ea typeface="ヒラギノ角ゴ Pro W3"/>
              </a:rPr>
              <a:t>Communities”</a:t>
            </a:r>
            <a:endParaRPr lang="en-US" sz="1800" dirty="0">
              <a:ea typeface="ヒラギノ角ゴ Pro W3"/>
            </a:endParaRPr>
          </a:p>
          <a:p>
            <a:pPr lvl="1"/>
            <a:endParaRPr lang="en-US" sz="1400" dirty="0">
              <a:ea typeface="ヒラギノ角ゴ Pro W3"/>
            </a:endParaRPr>
          </a:p>
          <a:p>
            <a:pPr marL="0" indent="0">
              <a:buNone/>
            </a:pPr>
            <a:endParaRPr lang="en-US" dirty="0">
              <a:ea typeface="ヒラギノ角ゴ Pro W3"/>
              <a:cs typeface="ヒラギノ角ゴ Pro W3"/>
            </a:endParaRPr>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10</a:t>
            </a:fld>
            <a:endParaRPr lang="en-US" dirty="0"/>
          </a:p>
        </p:txBody>
      </p:sp>
    </p:spTree>
    <p:extLst>
      <p:ext uri="{BB962C8B-B14F-4D97-AF65-F5344CB8AC3E}">
        <p14:creationId xmlns:p14="http://schemas.microsoft.com/office/powerpoint/2010/main" val="1449666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CDBG - National </a:t>
            </a:r>
            <a:r>
              <a:rPr lang="en-US" dirty="0" smtClean="0"/>
              <a:t>Objectives     Cont’d</a:t>
            </a:r>
            <a:endParaRPr lang="en-US"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11</a:t>
            </a:fld>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788907130"/>
              </p:ext>
            </p:extLst>
          </p:nvPr>
        </p:nvGraphicFramePr>
        <p:xfrm>
          <a:off x="304800" y="914400"/>
          <a:ext cx="8610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0635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6896FB2-0EFF-43BA-8265-6245309FE439}" type="slidenum">
              <a:rPr lang="en-US"/>
              <a:pPr>
                <a:defRPr/>
              </a:pPr>
              <a:t>12</a:t>
            </a:fld>
            <a:endParaRPr lang="en-US" dirty="0"/>
          </a:p>
        </p:txBody>
      </p:sp>
      <p:sp>
        <p:nvSpPr>
          <p:cNvPr id="27650" name="Rectangle 2"/>
          <p:cNvSpPr>
            <a:spLocks noGrp="1"/>
          </p:cNvSpPr>
          <p:nvPr>
            <p:ph type="title" idx="4294967295"/>
          </p:nvPr>
        </p:nvSpPr>
        <p:spPr bwMode="auto">
          <a:noFill/>
        </p:spPr>
        <p:txBody>
          <a:bodyPr/>
          <a:lstStyle/>
          <a:p>
            <a:r>
              <a:rPr lang="en-US" cap="none" dirty="0">
                <a:ea typeface="ヒラギノ角ゴ Pro W3"/>
                <a:cs typeface="ヒラギノ角ゴ Pro W3"/>
              </a:rPr>
              <a:t>CDBG </a:t>
            </a:r>
            <a:r>
              <a:rPr lang="en-US" cap="none" dirty="0" smtClean="0">
                <a:ea typeface="ヒラギノ角ゴ Pro W3"/>
                <a:cs typeface="ヒラギノ角ゴ Pro W3"/>
              </a:rPr>
              <a:t>CAPS</a:t>
            </a:r>
          </a:p>
        </p:txBody>
      </p:sp>
      <p:sp>
        <p:nvSpPr>
          <p:cNvPr id="27651" name="Rectangle 3"/>
          <p:cNvSpPr>
            <a:spLocks noGrp="1"/>
          </p:cNvSpPr>
          <p:nvPr>
            <p:ph type="body" idx="4294967295"/>
          </p:nvPr>
        </p:nvSpPr>
        <p:spPr/>
        <p:txBody>
          <a:bodyPr/>
          <a:lstStyle/>
          <a:p>
            <a:pPr marL="0" indent="0" algn="just">
              <a:lnSpc>
                <a:spcPct val="80000"/>
              </a:lnSpc>
              <a:buFontTx/>
              <a:buNone/>
            </a:pPr>
            <a:r>
              <a:rPr lang="en-US" sz="2000" dirty="0" smtClean="0">
                <a:ea typeface="ヒラギノ角ゴ Pro W3"/>
                <a:cs typeface="ヒラギノ角ゴ Pro W3"/>
              </a:rPr>
              <a:t>Three categories of CDBG</a:t>
            </a:r>
          </a:p>
          <a:p>
            <a:pPr marL="0" indent="0" algn="just">
              <a:lnSpc>
                <a:spcPct val="80000"/>
              </a:lnSpc>
              <a:buFontTx/>
              <a:buNone/>
            </a:pPr>
            <a:r>
              <a:rPr lang="en-US" sz="1800" dirty="0" smtClean="0">
                <a:ea typeface="ヒラギノ角ゴ Pro W3"/>
                <a:cs typeface="ヒラギノ角ゴ Pro W3"/>
              </a:rPr>
              <a:t>Administration</a:t>
            </a:r>
          </a:p>
          <a:p>
            <a:pPr lvl="1" algn="just">
              <a:lnSpc>
                <a:spcPct val="80000"/>
              </a:lnSpc>
            </a:pPr>
            <a:r>
              <a:rPr lang="en-US" sz="1400" dirty="0" smtClean="0">
                <a:ea typeface="ヒラギノ角ゴ Pro W3"/>
              </a:rPr>
              <a:t>Program Administration: overall program management, coordination, monitoring, reporting and evaluation</a:t>
            </a:r>
          </a:p>
          <a:p>
            <a:pPr lvl="1" algn="just">
              <a:lnSpc>
                <a:spcPct val="80000"/>
              </a:lnSpc>
            </a:pPr>
            <a:r>
              <a:rPr lang="en-US" sz="1400" dirty="0" smtClean="0">
                <a:ea typeface="ヒラギノ角ゴ Pro W3"/>
              </a:rPr>
              <a:t>Other eligible activities: fair housing activities, indirect costs, citizen participation costs</a:t>
            </a:r>
          </a:p>
          <a:p>
            <a:pPr lvl="1" algn="just">
              <a:lnSpc>
                <a:spcPct val="80000"/>
              </a:lnSpc>
            </a:pPr>
            <a:r>
              <a:rPr lang="en-US" sz="1400" dirty="0" smtClean="0">
                <a:ea typeface="ヒラギノ角ゴ Pro W3"/>
              </a:rPr>
              <a:t>Limited to 20% of Current Year Allocation and 20% of Current Year Program Income Funds</a:t>
            </a:r>
          </a:p>
          <a:p>
            <a:pPr marL="0" indent="0" algn="just">
              <a:lnSpc>
                <a:spcPct val="80000"/>
              </a:lnSpc>
              <a:buFontTx/>
              <a:buNone/>
            </a:pPr>
            <a:r>
              <a:rPr lang="en-US" sz="1800" dirty="0" smtClean="0">
                <a:ea typeface="ヒラギノ角ゴ Pro W3"/>
                <a:cs typeface="ヒラギノ角ゴ Pro W3"/>
              </a:rPr>
              <a:t>Public Services	</a:t>
            </a:r>
            <a:endParaRPr lang="en-US" sz="1600" dirty="0" smtClean="0">
              <a:ea typeface="ヒラギノ角ゴ Pro W3"/>
              <a:cs typeface="ヒラギノ角ゴ Pro W3"/>
            </a:endParaRPr>
          </a:p>
          <a:p>
            <a:pPr lvl="1" algn="just">
              <a:lnSpc>
                <a:spcPct val="80000"/>
              </a:lnSpc>
            </a:pPr>
            <a:r>
              <a:rPr lang="en-US" sz="1400" dirty="0" smtClean="0">
                <a:ea typeface="ヒラギノ角ゴ Pro W3"/>
              </a:rPr>
              <a:t>Limited to 15% of Current Year Allocation and 15% of Prior Year Program Income Funds</a:t>
            </a:r>
          </a:p>
          <a:p>
            <a:pPr lvl="1" algn="just">
              <a:lnSpc>
                <a:spcPct val="80000"/>
              </a:lnSpc>
            </a:pPr>
            <a:r>
              <a:rPr lang="en-US" sz="1400" dirty="0" smtClean="0">
                <a:ea typeface="ヒラギノ角ゴ Pro W3"/>
              </a:rPr>
              <a:t>Must be a new service or a quantifiable increase in the level of a service</a:t>
            </a:r>
          </a:p>
          <a:p>
            <a:pPr lvl="1" algn="just">
              <a:lnSpc>
                <a:spcPct val="80000"/>
              </a:lnSpc>
            </a:pPr>
            <a:r>
              <a:rPr lang="en-US" sz="1400" dirty="0" smtClean="0">
                <a:ea typeface="ヒラギノ角ゴ Pro W3"/>
              </a:rPr>
              <a:t>Examples: child care, health care, job training, recreation programs, educational programs, public safety services, fair housing activities, services for homeless and for senior citizens, drug abuse counseling and treatment, energy conservation and testing, homebuyer downpayment assistance and welfare (but excluding provisions of income payments)</a:t>
            </a:r>
            <a:endParaRPr lang="en-US" sz="1600" dirty="0" smtClean="0">
              <a:ea typeface="ヒラギノ角ゴ Pro W3"/>
            </a:endParaRPr>
          </a:p>
          <a:p>
            <a:pPr marL="0" indent="0" algn="just">
              <a:lnSpc>
                <a:spcPct val="80000"/>
              </a:lnSpc>
              <a:buFontTx/>
              <a:buNone/>
            </a:pPr>
            <a:r>
              <a:rPr lang="en-US" sz="1800" dirty="0" smtClean="0">
                <a:ea typeface="ヒラギノ角ゴ Pro W3"/>
                <a:cs typeface="ヒラギノ角ゴ Pro W3"/>
              </a:rPr>
              <a:t>Capital Improvements Projects (CIP) or Direct Benefits Projects</a:t>
            </a:r>
          </a:p>
          <a:p>
            <a:pPr lvl="1" algn="just">
              <a:lnSpc>
                <a:spcPct val="80000"/>
              </a:lnSpc>
            </a:pPr>
            <a:r>
              <a:rPr lang="en-US" sz="1400" dirty="0" smtClean="0">
                <a:ea typeface="ヒラギノ角ゴ Pro W3"/>
              </a:rPr>
              <a:t>Housing Activities: housing services, housing rehabilitation, lead-based paint testing and abatement, and homeownership assistance</a:t>
            </a:r>
          </a:p>
          <a:p>
            <a:pPr lvl="1" algn="just">
              <a:lnSpc>
                <a:spcPct val="80000"/>
              </a:lnSpc>
            </a:pPr>
            <a:r>
              <a:rPr lang="en-US" sz="1400" dirty="0" smtClean="0">
                <a:ea typeface="ヒラギノ角ゴ Pro W3"/>
              </a:rPr>
              <a:t>Public Facilities and Improvements: infrastructure, community facilities, special needs and public facilities</a:t>
            </a:r>
          </a:p>
          <a:p>
            <a:pPr lvl="1" algn="just">
              <a:lnSpc>
                <a:spcPct val="80000"/>
              </a:lnSpc>
            </a:pPr>
            <a:r>
              <a:rPr lang="en-US" sz="1400" dirty="0" smtClean="0">
                <a:ea typeface="ヒラギノ角ゴ Pro W3"/>
              </a:rPr>
              <a:t>Other Real Property Activities such as Code Enforcement, acquisition, disposition</a:t>
            </a:r>
          </a:p>
          <a:p>
            <a:pPr lvl="1" algn="just">
              <a:lnSpc>
                <a:spcPct val="80000"/>
              </a:lnSpc>
            </a:pPr>
            <a:r>
              <a:rPr lang="en-US" sz="1400" dirty="0" smtClean="0">
                <a:ea typeface="ヒラギノ角ゴ Pro W3"/>
              </a:rPr>
              <a:t>Economic Development: Business Technical Assistance, micro-enterprise assistance, commercial rehabilitation</a:t>
            </a:r>
          </a:p>
          <a:p>
            <a:pPr marL="457200" lvl="1" indent="0" algn="just">
              <a:lnSpc>
                <a:spcPct val="80000"/>
              </a:lnSpc>
              <a:buNone/>
            </a:pPr>
            <a:r>
              <a:rPr lang="en-US" sz="1400" dirty="0">
                <a:ea typeface="ヒラギノ角ゴ Pro W3"/>
              </a:rPr>
              <a:t>	</a:t>
            </a:r>
            <a:r>
              <a:rPr lang="en-US" sz="1400" dirty="0" smtClean="0">
                <a:ea typeface="ヒラギノ角ゴ Pro W3"/>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3830D4D-94A4-413F-B84F-7C3C7E970CFD}" type="slidenum">
              <a:rPr lang="en-US"/>
              <a:pPr>
                <a:defRPr/>
              </a:pPr>
              <a:t>13</a:t>
            </a:fld>
            <a:endParaRPr lang="en-US" dirty="0"/>
          </a:p>
        </p:txBody>
      </p:sp>
      <p:sp>
        <p:nvSpPr>
          <p:cNvPr id="53250" name="Rectangle 2"/>
          <p:cNvSpPr>
            <a:spLocks noGrp="1"/>
          </p:cNvSpPr>
          <p:nvPr>
            <p:ph type="title" idx="4294967295"/>
          </p:nvPr>
        </p:nvSpPr>
        <p:spPr bwMode="auto">
          <a:noFill/>
        </p:spPr>
        <p:txBody>
          <a:bodyPr/>
          <a:lstStyle/>
          <a:p>
            <a:r>
              <a:rPr lang="en-US" cap="none" dirty="0" smtClean="0">
                <a:ea typeface="ヒラギノ角ゴ Pro W3"/>
                <a:cs typeface="ヒラギノ角ゴ Pro W3"/>
              </a:rPr>
              <a:t>CDBG ENTITLEMENT GRANT COMPLIANCE REQUIREMENTS</a:t>
            </a:r>
          </a:p>
        </p:txBody>
      </p:sp>
      <p:sp>
        <p:nvSpPr>
          <p:cNvPr id="53251" name="Rectangle 3"/>
          <p:cNvSpPr>
            <a:spLocks noGrp="1"/>
          </p:cNvSpPr>
          <p:nvPr>
            <p:ph type="body" idx="4294967295"/>
          </p:nvPr>
        </p:nvSpPr>
        <p:spPr>
          <a:xfrm>
            <a:off x="304800" y="914400"/>
            <a:ext cx="8610600" cy="5334000"/>
          </a:xfrm>
        </p:spPr>
        <p:txBody>
          <a:bodyPr/>
          <a:lstStyle/>
          <a:p>
            <a:pPr algn="just"/>
            <a:r>
              <a:rPr lang="en-US" sz="1800" b="1" dirty="0" smtClean="0">
                <a:ea typeface="ヒラギノ角ゴ Pro W3"/>
                <a:cs typeface="ヒラギノ角ゴ Pro W3"/>
              </a:rPr>
              <a:t>Environmental review</a:t>
            </a:r>
            <a:r>
              <a:rPr lang="en-US" sz="1800" dirty="0" smtClean="0">
                <a:ea typeface="ヒラギノ角ゴ Pro W3"/>
                <a:cs typeface="ヒラギノ角ゴ Pro W3"/>
              </a:rPr>
              <a:t> must be completed by the grantee for all project activities prior to obligating CDBG funds. No HUD money may be used to fund projects that cannot receive National Environmental Protection Act (NEPA) clearance. This </a:t>
            </a:r>
            <a:r>
              <a:rPr lang="en-US" sz="1800" dirty="0">
                <a:ea typeface="ヒラギノ角ゴ Pro W3"/>
                <a:cs typeface="ヒラギノ角ゴ Pro W3"/>
              </a:rPr>
              <a:t>report must be completed </a:t>
            </a:r>
            <a:r>
              <a:rPr lang="en-US" sz="1800" dirty="0" smtClean="0">
                <a:ea typeface="ヒラギノ角ゴ Pro W3"/>
                <a:cs typeface="ヒラギノ角ゴ Pro W3"/>
              </a:rPr>
              <a:t>for every CDBG funded </a:t>
            </a:r>
            <a:r>
              <a:rPr lang="en-US" sz="1800" dirty="0">
                <a:ea typeface="ヒラギノ角ゴ Pro W3"/>
                <a:cs typeface="ヒラギノ角ゴ Pro W3"/>
              </a:rPr>
              <a:t>activity to show that there is no impact on the environment or, if there is, that </a:t>
            </a:r>
            <a:r>
              <a:rPr lang="en-US" sz="1800" dirty="0" smtClean="0">
                <a:ea typeface="ヒラギノ角ゴ Pro W3"/>
                <a:cs typeface="ヒラギノ角ゴ Pro W3"/>
              </a:rPr>
              <a:t>there </a:t>
            </a:r>
            <a:r>
              <a:rPr lang="en-US" sz="1800" dirty="0">
                <a:ea typeface="ヒラギノ角ゴ Pro W3"/>
                <a:cs typeface="ヒラギノ角ゴ Pro W3"/>
              </a:rPr>
              <a:t>is </a:t>
            </a:r>
            <a:r>
              <a:rPr lang="en-US" sz="1800" dirty="0" smtClean="0">
                <a:ea typeface="ヒラギノ角ゴ Pro W3"/>
                <a:cs typeface="ヒラギノ角ゴ Pro W3"/>
              </a:rPr>
              <a:t>no </a:t>
            </a:r>
            <a:r>
              <a:rPr lang="en-US" sz="1800" dirty="0">
                <a:ea typeface="ヒラギノ角ゴ Pro W3"/>
                <a:cs typeface="ヒラギノ角ゴ Pro W3"/>
              </a:rPr>
              <a:t>negative impact on the </a:t>
            </a:r>
            <a:r>
              <a:rPr lang="en-US" sz="1800" dirty="0" smtClean="0">
                <a:ea typeface="ヒラギノ角ゴ Pro W3"/>
                <a:cs typeface="ヒラギノ角ゴ Pro W3"/>
              </a:rPr>
              <a:t>environment. (24 CFR Part 58) </a:t>
            </a:r>
          </a:p>
          <a:p>
            <a:pPr algn="just"/>
            <a:r>
              <a:rPr lang="en-US" sz="1800" dirty="0">
                <a:ea typeface="ヒラギノ角ゴ Pro W3"/>
                <a:cs typeface="ヒラギノ角ゴ Pro W3"/>
              </a:rPr>
              <a:t>Under certain conditions, the grantee and its subrecipients may incur costs prior to the effective date of the grant agreement with </a:t>
            </a:r>
            <a:r>
              <a:rPr lang="en-US" sz="1800" dirty="0" smtClean="0">
                <a:ea typeface="ヒラギノ角ゴ Pro W3"/>
                <a:cs typeface="ヒラギノ角ゴ Pro W3"/>
              </a:rPr>
              <a:t>HUD. </a:t>
            </a:r>
            <a:r>
              <a:rPr lang="en-US" sz="1800" b="1" dirty="0" smtClean="0">
                <a:ea typeface="ヒラギノ角ゴ Pro W3"/>
                <a:cs typeface="ヒラギノ角ゴ Pro W3"/>
              </a:rPr>
              <a:t>Pre-award costs </a:t>
            </a:r>
            <a:r>
              <a:rPr lang="en-US" sz="1800" dirty="0" smtClean="0">
                <a:ea typeface="ヒラギノ角ゴ Pro W3"/>
                <a:cs typeface="ヒラギノ角ゴ Pro W3"/>
              </a:rPr>
              <a:t>should not exceed 25% of grant amount or $300,000, whichever if greater. </a:t>
            </a:r>
            <a:endParaRPr lang="en-US" sz="1800" dirty="0">
              <a:ea typeface="ヒラギノ角ゴ Pro W3"/>
              <a:cs typeface="ヒラギノ角ゴ Pro W3"/>
            </a:endParaRPr>
          </a:p>
          <a:p>
            <a:pPr algn="just">
              <a:buFont typeface="+mj-lt"/>
              <a:buAutoNum type="arabicPeriod" startAt="3"/>
            </a:pPr>
            <a:endParaRPr lang="en-US" sz="1800" dirty="0">
              <a:ea typeface="ヒラギノ角ゴ Pro W3"/>
              <a:cs typeface="ヒラギノ角ゴ Pro W3"/>
            </a:endParaRPr>
          </a:p>
        </p:txBody>
      </p:sp>
    </p:spTree>
    <p:extLst>
      <p:ext uri="{BB962C8B-B14F-4D97-AF65-F5344CB8AC3E}">
        <p14:creationId xmlns:p14="http://schemas.microsoft.com/office/powerpoint/2010/main" val="945149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MEASUREMENT</a:t>
            </a:r>
            <a:endParaRPr lang="en-US" dirty="0"/>
          </a:p>
        </p:txBody>
      </p:sp>
      <p:sp>
        <p:nvSpPr>
          <p:cNvPr id="3" name="Content Placeholder 2"/>
          <p:cNvSpPr>
            <a:spLocks noGrp="1"/>
          </p:cNvSpPr>
          <p:nvPr>
            <p:ph idx="1"/>
          </p:nvPr>
        </p:nvSpPr>
        <p:spPr/>
        <p:txBody>
          <a:bodyPr/>
          <a:lstStyle/>
          <a:p>
            <a:pPr marL="0" indent="0">
              <a:buNone/>
            </a:pPr>
            <a:r>
              <a:rPr lang="en-US" sz="1600" dirty="0" smtClean="0"/>
              <a:t>Three components of the measurement system are:</a:t>
            </a:r>
          </a:p>
          <a:p>
            <a:pPr>
              <a:buFont typeface="+mj-lt"/>
              <a:buAutoNum type="arabicPeriod"/>
            </a:pPr>
            <a:r>
              <a:rPr lang="en-US" sz="1600" b="1" dirty="0" smtClean="0"/>
              <a:t>Objectives</a:t>
            </a:r>
            <a:r>
              <a:rPr lang="en-US" sz="1600" dirty="0" smtClean="0"/>
              <a:t>:</a:t>
            </a:r>
          </a:p>
          <a:p>
            <a:pPr marL="740664" indent="-283464">
              <a:buFont typeface="Arial" panose="020B0604020202020204" pitchFamily="34" charset="0"/>
              <a:buChar char="•"/>
            </a:pPr>
            <a:r>
              <a:rPr lang="en-US" sz="1600" dirty="0" smtClean="0"/>
              <a:t>Creating Suitable Living Environments</a:t>
            </a:r>
          </a:p>
          <a:p>
            <a:pPr marL="740664" indent="-283464">
              <a:buFont typeface="Arial" panose="020B0604020202020204" pitchFamily="34" charset="0"/>
              <a:buChar char="•"/>
            </a:pPr>
            <a:r>
              <a:rPr lang="en-US" sz="1600" dirty="0" smtClean="0"/>
              <a:t>Providing Decent Housing</a:t>
            </a:r>
          </a:p>
          <a:p>
            <a:pPr marL="740664" indent="-283464">
              <a:buFont typeface="Arial" panose="020B0604020202020204" pitchFamily="34" charset="0"/>
              <a:buChar char="•"/>
            </a:pPr>
            <a:r>
              <a:rPr lang="en-US" sz="1600" dirty="0" smtClean="0"/>
              <a:t>Creating Economic Opportunities </a:t>
            </a:r>
          </a:p>
          <a:p>
            <a:pPr>
              <a:buFont typeface="+mj-lt"/>
              <a:buAutoNum type="arabicPeriod" startAt="2"/>
            </a:pPr>
            <a:r>
              <a:rPr lang="en-US" sz="1600" b="1" dirty="0" smtClean="0"/>
              <a:t>Outcomes</a:t>
            </a:r>
            <a:r>
              <a:rPr lang="en-US" sz="1600" dirty="0" smtClean="0"/>
              <a:t>:</a:t>
            </a:r>
            <a:endParaRPr lang="en-US" sz="1600" dirty="0"/>
          </a:p>
          <a:p>
            <a:pPr marL="740664" indent="-283464" algn="just"/>
            <a:r>
              <a:rPr lang="en-US" sz="1600" b="1" dirty="0" smtClean="0"/>
              <a:t>Availability/Accessibility</a:t>
            </a:r>
            <a:r>
              <a:rPr lang="en-US" sz="1600" dirty="0" smtClean="0"/>
              <a:t> - </a:t>
            </a:r>
            <a:r>
              <a:rPr lang="en-US" sz="1600" i="1" dirty="0"/>
              <a:t>activities that make services, infrastructure, public services, public facilities, housing, or shelter available or accessible to </a:t>
            </a:r>
            <a:r>
              <a:rPr lang="en-US" sz="1600" i="1" dirty="0" smtClean="0"/>
              <a:t>LMI people</a:t>
            </a:r>
            <a:r>
              <a:rPr lang="en-US" sz="1600" i="1" dirty="0"/>
              <a:t>, including persons with disabilities. </a:t>
            </a:r>
            <a:endParaRPr lang="en-US" sz="1600" i="1" dirty="0" smtClean="0"/>
          </a:p>
          <a:p>
            <a:pPr marL="740664" indent="-283464" algn="just"/>
            <a:r>
              <a:rPr lang="en-US" sz="1600" b="1" dirty="0" smtClean="0"/>
              <a:t>Affordability</a:t>
            </a:r>
            <a:r>
              <a:rPr lang="en-US" sz="1600" dirty="0" smtClean="0"/>
              <a:t> - </a:t>
            </a:r>
            <a:r>
              <a:rPr lang="en-US" sz="1600" i="1" dirty="0"/>
              <a:t>activities that provide affordability in a variety of ways to </a:t>
            </a:r>
            <a:r>
              <a:rPr lang="en-US" sz="1600" i="1" dirty="0" smtClean="0"/>
              <a:t>LMI people</a:t>
            </a:r>
            <a:r>
              <a:rPr lang="en-US" sz="1600" i="1" dirty="0"/>
              <a:t>. It can include the creation or maintenance of affordable housing, basic infrastructure hook-ups, or services such as transportation or day care. </a:t>
            </a:r>
            <a:endParaRPr lang="en-US" sz="1600" i="1" dirty="0" smtClean="0"/>
          </a:p>
          <a:p>
            <a:pPr marL="740664" indent="-283464" algn="just"/>
            <a:r>
              <a:rPr lang="en-US" sz="1600" b="1" dirty="0" smtClean="0"/>
              <a:t>Sustainability</a:t>
            </a:r>
            <a:r>
              <a:rPr lang="en-US" sz="1600" dirty="0" smtClean="0"/>
              <a:t> - </a:t>
            </a:r>
            <a:r>
              <a:rPr lang="en-US" sz="1600" i="1" dirty="0" smtClean="0"/>
              <a:t>activities </a:t>
            </a:r>
            <a:r>
              <a:rPr lang="en-US" sz="1600" i="1" dirty="0"/>
              <a:t>that are aimed at improving communities or neighborhoods, helping to make them livable or viable by providing benefit </a:t>
            </a:r>
            <a:r>
              <a:rPr lang="en-US" sz="1600" i="1" dirty="0" smtClean="0"/>
              <a:t>to LMI </a:t>
            </a:r>
            <a:r>
              <a:rPr lang="en-US" sz="1600" i="1" dirty="0"/>
              <a:t>persons </a:t>
            </a:r>
            <a:r>
              <a:rPr lang="en-US" sz="1600" i="1" dirty="0" smtClean="0"/>
              <a:t>or </a:t>
            </a:r>
            <a:r>
              <a:rPr lang="en-US" sz="1600" i="1" dirty="0"/>
              <a:t>by removing or eliminating slums or blighted areas, through multiple activities or services that sustain communities or neighborhoods.</a:t>
            </a:r>
            <a:endParaRPr lang="en-US" sz="1600" b="1" i="1" dirty="0"/>
          </a:p>
          <a:p>
            <a:pPr marL="457200" indent="0">
              <a:buNone/>
            </a:pPr>
            <a:endParaRPr lang="en-US" sz="1600" dirty="0" smtClean="0"/>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14</a:t>
            </a:fld>
            <a:endParaRPr lang="en-US" dirty="0"/>
          </a:p>
        </p:txBody>
      </p:sp>
    </p:spTree>
    <p:extLst>
      <p:ext uri="{BB962C8B-B14F-4D97-AF65-F5344CB8AC3E}">
        <p14:creationId xmlns:p14="http://schemas.microsoft.com/office/powerpoint/2010/main" val="2123410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a:t>
            </a:r>
            <a:r>
              <a:rPr lang="en-US" dirty="0" smtClean="0"/>
              <a:t>MEASUREMENT Cont’d</a:t>
            </a:r>
            <a:endParaRPr lang="en-US" dirty="0"/>
          </a:p>
        </p:txBody>
      </p:sp>
      <p:sp>
        <p:nvSpPr>
          <p:cNvPr id="3" name="Content Placeholder 2"/>
          <p:cNvSpPr>
            <a:spLocks noGrp="1"/>
          </p:cNvSpPr>
          <p:nvPr>
            <p:ph idx="1"/>
          </p:nvPr>
        </p:nvSpPr>
        <p:spPr/>
        <p:txBody>
          <a:bodyPr/>
          <a:lstStyle/>
          <a:p>
            <a:pPr marL="740664" indent="-283464"/>
            <a:endParaRPr lang="en-US" sz="1600" dirty="0"/>
          </a:p>
          <a:p>
            <a:pPr>
              <a:buFont typeface="+mj-lt"/>
              <a:buAutoNum type="arabicPeriod" startAt="3"/>
            </a:pPr>
            <a:r>
              <a:rPr lang="en-US" sz="1600" b="1" dirty="0" smtClean="0"/>
              <a:t>Indicators</a:t>
            </a:r>
            <a:r>
              <a:rPr lang="en-US" sz="1600" dirty="0" smtClean="0"/>
              <a:t>:</a:t>
            </a:r>
            <a:endParaRPr lang="en-US" sz="1600" dirty="0"/>
          </a:p>
          <a:p>
            <a:pPr marL="740664" indent="-283464">
              <a:buFont typeface="Arial" panose="020B0604020202020204" pitchFamily="34" charset="0"/>
              <a:buChar char="•"/>
            </a:pPr>
            <a:r>
              <a:rPr lang="en-US" sz="1600" dirty="0"/>
              <a:t>Amount of leverage from other Federal, state, local and private sources per </a:t>
            </a:r>
            <a:r>
              <a:rPr lang="en-US" sz="1600" dirty="0" smtClean="0"/>
              <a:t>activity,</a:t>
            </a:r>
          </a:p>
          <a:p>
            <a:pPr marL="740664" indent="-283464">
              <a:buFont typeface="Arial" panose="020B0604020202020204" pitchFamily="34" charset="0"/>
              <a:buChar char="•"/>
            </a:pPr>
            <a:r>
              <a:rPr lang="en-US" sz="1600" dirty="0" smtClean="0"/>
              <a:t>Number of persons, households, businesses, units or beds assisted, as appropriate,</a:t>
            </a:r>
          </a:p>
          <a:p>
            <a:pPr marL="740664" indent="-283464">
              <a:buFont typeface="Arial" panose="020B0604020202020204" pitchFamily="34" charset="0"/>
              <a:buChar char="•"/>
            </a:pPr>
            <a:r>
              <a:rPr lang="en-US" sz="1600" dirty="0" smtClean="0"/>
              <a:t>Income levels of persons or households: extremely low- (30% of AMI), very low (50% of AMI) and low-income (80% of AMI). For CDBG LMC activities, the data reported will need to show the total number of persons served and the number of LMI individuals served.</a:t>
            </a:r>
          </a:p>
          <a:p>
            <a:pPr marL="740664" indent="-283464">
              <a:buFont typeface="Arial" panose="020B0604020202020204" pitchFamily="34" charset="0"/>
              <a:buChar char="•"/>
            </a:pPr>
            <a:r>
              <a:rPr lang="en-US" sz="1600" dirty="0" smtClean="0"/>
              <a:t>Race, ethnicity, and disability data: under CDBG, race/ethnicity data is required only when the undertaken activity benefits directly persons or households such as job creation, housing rehabilitation. This indicator data is not required for activities under the CDBG LMA, slum/blight or urgent need national objectives. </a:t>
            </a:r>
          </a:p>
          <a:p>
            <a:pPr marL="457200" indent="0">
              <a:buNone/>
            </a:pPr>
            <a:r>
              <a:rPr lang="en-US" sz="1600" dirty="0" smtClean="0"/>
              <a:t> </a:t>
            </a:r>
          </a:p>
          <a:p>
            <a:pPr marL="457200" indent="0">
              <a:buNone/>
            </a:pPr>
            <a:r>
              <a:rPr lang="en-US" sz="1600" b="1" dirty="0" smtClean="0"/>
              <a:t>Race:</a:t>
            </a:r>
            <a:r>
              <a:rPr lang="en-US" sz="1600" dirty="0" smtClean="0"/>
              <a:t> white, Black/African American, Asian, American Indian/Alaskan Native, Native Hawaiian/Other Pacific Islander, </a:t>
            </a:r>
            <a:r>
              <a:rPr lang="en-US" sz="1600" dirty="0"/>
              <a:t>American Indian/Alaskan </a:t>
            </a:r>
            <a:r>
              <a:rPr lang="en-US" sz="1600" dirty="0" smtClean="0"/>
              <a:t>Native &amp; White, Asian White, </a:t>
            </a:r>
            <a:r>
              <a:rPr lang="en-US" sz="1600" dirty="0"/>
              <a:t>Black/African </a:t>
            </a:r>
            <a:r>
              <a:rPr lang="en-US" sz="1600" dirty="0" smtClean="0"/>
              <a:t>American &amp; white, </a:t>
            </a:r>
            <a:r>
              <a:rPr lang="en-US" sz="1600" dirty="0"/>
              <a:t>American Indian/Alaskan </a:t>
            </a:r>
            <a:r>
              <a:rPr lang="en-US" sz="1600" dirty="0" smtClean="0"/>
              <a:t>Native &amp; Black/African, Other multi-racial, Asian/Pacific Islander</a:t>
            </a:r>
          </a:p>
          <a:p>
            <a:pPr marL="457200" indent="0">
              <a:buNone/>
            </a:pPr>
            <a:r>
              <a:rPr lang="en-US" sz="1600" b="1" dirty="0" smtClean="0"/>
              <a:t>Ethnicity:</a:t>
            </a:r>
            <a:r>
              <a:rPr lang="en-US" sz="1600" dirty="0" smtClean="0"/>
              <a:t> Hispanic</a:t>
            </a:r>
            <a:endParaRPr lang="en-US" sz="16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15</a:t>
            </a:fld>
            <a:endParaRPr lang="en-US" dirty="0"/>
          </a:p>
        </p:txBody>
      </p:sp>
    </p:spTree>
    <p:extLst>
      <p:ext uri="{BB962C8B-B14F-4D97-AF65-F5344CB8AC3E}">
        <p14:creationId xmlns:p14="http://schemas.microsoft.com/office/powerpoint/2010/main" val="3760457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 PARTICIPATION PLAN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pPr>
            <a:r>
              <a:rPr lang="en-US" altLang="en-US" dirty="0"/>
              <a:t>The Oxnard Citizens Participation Plan , originally adopted </a:t>
            </a:r>
            <a:r>
              <a:rPr lang="en-US" altLang="en-US" dirty="0" smtClean="0"/>
              <a:t>by the </a:t>
            </a:r>
            <a:r>
              <a:rPr lang="en-US" altLang="en-US" dirty="0"/>
              <a:t>City Council on October 18, 1994, and modified on July 25, 2000, consists of:</a:t>
            </a:r>
          </a:p>
          <a:p>
            <a:pPr marL="690563" indent="-293688" eaLnBrk="1" hangingPunct="1"/>
            <a:r>
              <a:rPr lang="en-US" altLang="en-US" dirty="0"/>
              <a:t>Public Outreach and Access</a:t>
            </a:r>
          </a:p>
          <a:p>
            <a:pPr marL="690563" indent="-293688" eaLnBrk="1" hangingPunct="1"/>
            <a:r>
              <a:rPr lang="en-US" altLang="en-US" dirty="0"/>
              <a:t>Public Hearings</a:t>
            </a:r>
          </a:p>
          <a:p>
            <a:pPr marL="690563" indent="-293688" eaLnBrk="1" hangingPunct="1"/>
            <a:r>
              <a:rPr lang="en-US" altLang="en-US" dirty="0"/>
              <a:t>Technical Assistance</a:t>
            </a:r>
          </a:p>
          <a:p>
            <a:pPr marL="690563" indent="-293688" eaLnBrk="1" hangingPunct="1"/>
            <a:r>
              <a:rPr lang="en-US" altLang="en-US" dirty="0"/>
              <a:t>Comments and </a:t>
            </a:r>
            <a:r>
              <a:rPr lang="en-US" altLang="en-US" dirty="0" smtClean="0"/>
              <a:t>complaints</a:t>
            </a:r>
          </a:p>
          <a:p>
            <a:pPr marL="690563" indent="-293688" eaLnBrk="1" hangingPunct="1"/>
            <a:r>
              <a:rPr lang="en-US" altLang="en-US" dirty="0" smtClean="0"/>
              <a:t>Amendments</a:t>
            </a:r>
          </a:p>
          <a:p>
            <a:pPr marL="0" indent="0" eaLnBrk="1" hangingPunct="1">
              <a:buNone/>
            </a:pPr>
            <a:endParaRPr lang="en-US" altLang="en-US" dirty="0" smtClean="0"/>
          </a:p>
          <a:p>
            <a:pPr marL="0" indent="0" algn="r" eaLnBrk="1" hangingPunct="1">
              <a:buNone/>
            </a:pPr>
            <a:r>
              <a:rPr lang="en-US" altLang="en-US" sz="2000" dirty="0" smtClean="0"/>
              <a:t>24 CFR 91.200(c) and 91.215 (I)</a:t>
            </a:r>
            <a:endParaRPr lang="en-US" altLang="en-US" sz="20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16</a:t>
            </a:fld>
            <a:endParaRPr lang="en-US" dirty="0"/>
          </a:p>
        </p:txBody>
      </p:sp>
    </p:spTree>
    <p:extLst>
      <p:ext uri="{BB962C8B-B14F-4D97-AF65-F5344CB8AC3E}">
        <p14:creationId xmlns:p14="http://schemas.microsoft.com/office/powerpoint/2010/main" val="754492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PLAN and annual action Plans</a:t>
            </a:r>
            <a:endParaRPr lang="en-US" dirty="0"/>
          </a:p>
        </p:txBody>
      </p:sp>
      <p:sp>
        <p:nvSpPr>
          <p:cNvPr id="3" name="Content Placeholder 2"/>
          <p:cNvSpPr>
            <a:spLocks noGrp="1"/>
          </p:cNvSpPr>
          <p:nvPr>
            <p:ph idx="1"/>
          </p:nvPr>
        </p:nvSpPr>
        <p:spPr>
          <a:xfrm>
            <a:off x="304800" y="838200"/>
            <a:ext cx="8610600" cy="5211763"/>
          </a:xfrm>
        </p:spPr>
        <p:txBody>
          <a:bodyPr/>
          <a:lstStyle/>
          <a:p>
            <a:pPr marL="0" indent="0" algn="just">
              <a:buNone/>
            </a:pPr>
            <a:r>
              <a:rPr lang="en-US" sz="2000" dirty="0"/>
              <a:t>C</a:t>
            </a:r>
            <a:r>
              <a:rPr lang="en-US" sz="2000" dirty="0" smtClean="0"/>
              <a:t>onsolidated Plan</a:t>
            </a:r>
          </a:p>
          <a:p>
            <a:pPr algn="just"/>
            <a:r>
              <a:rPr lang="en-US" sz="2000" dirty="0"/>
              <a:t>P</a:t>
            </a:r>
            <a:r>
              <a:rPr lang="en-US" sz="2000" dirty="0" smtClean="0"/>
              <a:t>repared by the grantee in accordance with 24 CFR Part 91</a:t>
            </a:r>
          </a:p>
          <a:p>
            <a:pPr algn="just"/>
            <a:r>
              <a:rPr lang="en-US" sz="2000" dirty="0"/>
              <a:t>D</a:t>
            </a:r>
            <a:r>
              <a:rPr lang="en-US" sz="2000" dirty="0" smtClean="0"/>
              <a:t>escribes needs, resources, priorities and proposed activities to be undertaken with respect to HUD’s CPD formula programs (CDBG, HOME, HESG and HOPWA).</a:t>
            </a:r>
          </a:p>
          <a:p>
            <a:pPr algn="just"/>
            <a:r>
              <a:rPr lang="en-US" sz="2000" dirty="0" smtClean="0"/>
              <a:t>June </a:t>
            </a:r>
            <a:r>
              <a:rPr lang="en-US" sz="2000" dirty="0"/>
              <a:t>2013 the City Council approved 2013-2018 </a:t>
            </a:r>
            <a:r>
              <a:rPr lang="en-US" sz="2000" dirty="0" smtClean="0"/>
              <a:t>Consolidated Plan</a:t>
            </a:r>
            <a:endParaRPr lang="en-US" sz="2000" dirty="0"/>
          </a:p>
          <a:p>
            <a:r>
              <a:rPr lang="en-US" sz="2000" dirty="0" smtClean="0"/>
              <a:t>Information related to the preparation for the 5th year of the Annual Action Plan (FY 2017-18) </a:t>
            </a:r>
            <a:r>
              <a:rPr lang="en-US" sz="2000" dirty="0"/>
              <a:t>at </a:t>
            </a:r>
            <a:r>
              <a:rPr lang="en-US" sz="2000" dirty="0">
                <a:solidFill>
                  <a:srgbClr val="0000FF"/>
                </a:solidFill>
              </a:rPr>
              <a:t>https://www.oxnard.org/city-department/housing/grants-management/</a:t>
            </a:r>
            <a:r>
              <a:rPr lang="es-MX" sz="1400" dirty="0"/>
              <a:t> </a:t>
            </a:r>
            <a:endParaRPr lang="en-US" sz="1400" dirty="0"/>
          </a:p>
          <a:p>
            <a:pPr algn="just"/>
            <a:endParaRPr lang="en-US" sz="2000" dirty="0" smtClean="0"/>
          </a:p>
          <a:p>
            <a:pPr algn="just"/>
            <a:endParaRPr lang="en-US" sz="20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17</a:t>
            </a:fld>
            <a:endParaRPr lang="en-US" dirty="0"/>
          </a:p>
        </p:txBody>
      </p:sp>
    </p:spTree>
    <p:extLst>
      <p:ext uri="{BB962C8B-B14F-4D97-AF65-F5344CB8AC3E}">
        <p14:creationId xmlns:p14="http://schemas.microsoft.com/office/powerpoint/2010/main" val="345776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a:t>Funding Priorities</a:t>
            </a:r>
          </a:p>
        </p:txBody>
      </p:sp>
      <p:sp>
        <p:nvSpPr>
          <p:cNvPr id="3" name="Content Placeholder 2"/>
          <p:cNvSpPr>
            <a:spLocks noGrp="1"/>
          </p:cNvSpPr>
          <p:nvPr>
            <p:ph idx="1"/>
          </p:nvPr>
        </p:nvSpPr>
        <p:spPr>
          <a:xfrm>
            <a:off x="609600" y="1371600"/>
            <a:ext cx="8077200" cy="4800600"/>
          </a:xfrm>
        </p:spPr>
        <p:txBody>
          <a:bodyPr>
            <a:normAutofit/>
          </a:bodyPr>
          <a:lstStyle/>
          <a:p>
            <a:pPr algn="just"/>
            <a:endParaRPr lang="en-US" sz="2400" dirty="0" smtClean="0"/>
          </a:p>
          <a:p>
            <a:pPr algn="just"/>
            <a:endParaRPr lang="en-US" sz="2400" dirty="0" smtClean="0"/>
          </a:p>
          <a:p>
            <a:endParaRPr lang="en-US" sz="2400" dirty="0" smtClean="0"/>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221586674"/>
              </p:ext>
            </p:extLst>
          </p:nvPr>
        </p:nvGraphicFramePr>
        <p:xfrm>
          <a:off x="457200" y="1143000"/>
          <a:ext cx="8229599" cy="3857707"/>
        </p:xfrm>
        <a:graphic>
          <a:graphicData uri="http://schemas.openxmlformats.org/drawingml/2006/table">
            <a:tbl>
              <a:tblPr firstRow="1" bandRow="1">
                <a:tableStyleId>{5C22544A-7EE6-4342-B048-85BDC9FD1C3A}</a:tableStyleId>
              </a:tblPr>
              <a:tblGrid>
                <a:gridCol w="1489841"/>
                <a:gridCol w="1100959"/>
                <a:gridCol w="1905000"/>
                <a:gridCol w="3733799"/>
              </a:tblGrid>
              <a:tr h="681824">
                <a:tc>
                  <a:txBody>
                    <a:bodyPr/>
                    <a:lstStyle/>
                    <a:p>
                      <a:r>
                        <a:rPr lang="en-US" dirty="0" smtClean="0"/>
                        <a:t>Need</a:t>
                      </a:r>
                      <a:endParaRPr lang="en-US" dirty="0"/>
                    </a:p>
                  </a:txBody>
                  <a:tcPr/>
                </a:tc>
                <a:tc>
                  <a:txBody>
                    <a:bodyPr/>
                    <a:lstStyle/>
                    <a:p>
                      <a:r>
                        <a:rPr lang="en-US" dirty="0" smtClean="0"/>
                        <a:t>Priority</a:t>
                      </a:r>
                      <a:endParaRPr lang="en-US" dirty="0"/>
                    </a:p>
                  </a:txBody>
                  <a:tcPr/>
                </a:tc>
                <a:tc>
                  <a:txBody>
                    <a:bodyPr/>
                    <a:lstStyle/>
                    <a:p>
                      <a:r>
                        <a:rPr lang="en-US" dirty="0" smtClean="0"/>
                        <a:t>Population</a:t>
                      </a:r>
                      <a:r>
                        <a:rPr lang="en-US" baseline="0" dirty="0" smtClean="0"/>
                        <a:t> target</a:t>
                      </a:r>
                      <a:endParaRPr lang="en-US" dirty="0"/>
                    </a:p>
                  </a:txBody>
                  <a:tcPr/>
                </a:tc>
                <a:tc>
                  <a:txBody>
                    <a:bodyPr/>
                    <a:lstStyle/>
                    <a:p>
                      <a:r>
                        <a:rPr lang="en-US" dirty="0" smtClean="0"/>
                        <a:t>Goals</a:t>
                      </a:r>
                      <a:endParaRPr lang="en-US" dirty="0"/>
                    </a:p>
                  </a:txBody>
                  <a:tcPr/>
                </a:tc>
              </a:tr>
              <a:tr h="1461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Housing</a:t>
                      </a:r>
                      <a:endParaRPr lang="en-US" sz="1400" dirty="0"/>
                    </a:p>
                  </a:txBody>
                  <a:tcPr/>
                </a:tc>
                <a:tc>
                  <a:txBody>
                    <a:bodyPr/>
                    <a:lstStyle/>
                    <a:p>
                      <a:r>
                        <a:rPr lang="en-US" sz="1400" dirty="0" smtClean="0"/>
                        <a:t>High</a:t>
                      </a:r>
                      <a:endParaRPr lang="en-US" sz="1400" dirty="0"/>
                    </a:p>
                  </a:txBody>
                  <a:tcPr/>
                </a:tc>
                <a:tc>
                  <a:txBody>
                    <a:bodyPr/>
                    <a:lstStyle/>
                    <a:p>
                      <a:r>
                        <a:rPr lang="en-US" sz="1400" dirty="0" smtClean="0"/>
                        <a:t>extremely</a:t>
                      </a:r>
                      <a:r>
                        <a:rPr lang="en-US" sz="1400" baseline="0" dirty="0" smtClean="0"/>
                        <a:t> low &amp; low income households</a:t>
                      </a:r>
                      <a:endParaRPr lang="en-US" sz="1400" dirty="0"/>
                    </a:p>
                  </a:txBody>
                  <a:tcPr/>
                </a:tc>
                <a:tc>
                  <a:txBody>
                    <a:bodyPr/>
                    <a:lstStyle/>
                    <a:p>
                      <a:pPr marL="342900" indent="-342900">
                        <a:buFont typeface="Arial" pitchFamily="34" charset="0"/>
                        <a:buChar char="•"/>
                      </a:pPr>
                      <a:r>
                        <a:rPr lang="en-US" sz="1400" dirty="0" smtClean="0"/>
                        <a:t>assisting the first-time homebuyers in</a:t>
                      </a:r>
                      <a:r>
                        <a:rPr lang="en-US" sz="1400" baseline="0" dirty="0" smtClean="0"/>
                        <a:t> </a:t>
                      </a:r>
                      <a:r>
                        <a:rPr lang="en-US" sz="1400" dirty="0" smtClean="0"/>
                        <a:t>homeownership</a:t>
                      </a:r>
                    </a:p>
                    <a:p>
                      <a:pPr marL="342900" indent="-342900">
                        <a:buFont typeface="Arial" pitchFamily="34" charset="0"/>
                        <a:buChar char="•"/>
                      </a:pPr>
                      <a:r>
                        <a:rPr lang="en-US" sz="1400" dirty="0" smtClean="0"/>
                        <a:t>creating new affordable rental housing units </a:t>
                      </a:r>
                    </a:p>
                    <a:p>
                      <a:pPr marL="342900" indent="-342900">
                        <a:buFont typeface="Arial" pitchFamily="34" charset="0"/>
                        <a:buChar char="•"/>
                      </a:pPr>
                      <a:r>
                        <a:rPr lang="en-US" sz="1400" dirty="0" smtClean="0"/>
                        <a:t>housing preservation </a:t>
                      </a:r>
                    </a:p>
                    <a:p>
                      <a:pPr marL="342900" indent="-342900">
                        <a:buFont typeface="Arial" pitchFamily="34" charset="0"/>
                        <a:buChar char="•"/>
                      </a:pPr>
                      <a:r>
                        <a:rPr lang="en-US" sz="1400" dirty="0" smtClean="0"/>
                        <a:t>maintaining a safe and healthy living environment through code enforcement</a:t>
                      </a:r>
                      <a:endParaRPr lang="en-US" sz="1400" dirty="0"/>
                    </a:p>
                  </a:txBody>
                  <a:tcPr/>
                </a:tc>
              </a:tr>
              <a:tr h="1590923">
                <a:tc>
                  <a:txBody>
                    <a:bodyPr/>
                    <a:lstStyle/>
                    <a:p>
                      <a:r>
                        <a:rPr lang="en-US" sz="1400" dirty="0" smtClean="0"/>
                        <a:t>Homelessness</a:t>
                      </a:r>
                      <a:endParaRPr lang="en-US" sz="1400" dirty="0"/>
                    </a:p>
                  </a:txBody>
                  <a:tcPr/>
                </a:tc>
                <a:tc>
                  <a:txBody>
                    <a:bodyPr/>
                    <a:lstStyle/>
                    <a:p>
                      <a:r>
                        <a:rPr lang="en-US" sz="1400" dirty="0" smtClean="0"/>
                        <a:t>High</a:t>
                      </a:r>
                      <a:endParaRPr lang="en-US" sz="1400" dirty="0"/>
                    </a:p>
                  </a:txBody>
                  <a:tcPr/>
                </a:tc>
                <a:tc>
                  <a:txBody>
                    <a:bodyPr/>
                    <a:lstStyle/>
                    <a:p>
                      <a:pPr marL="0" indent="0">
                        <a:buFont typeface="Arial" pitchFamily="34" charset="0"/>
                        <a:buNone/>
                      </a:pPr>
                      <a:r>
                        <a:rPr lang="en-US" sz="1400" dirty="0" smtClean="0"/>
                        <a:t>homeless families w/ children,</a:t>
                      </a:r>
                      <a:r>
                        <a:rPr lang="en-US" sz="1400" baseline="0" dirty="0" smtClean="0"/>
                        <a:t> </a:t>
                      </a:r>
                      <a:r>
                        <a:rPr lang="en-US" sz="1400" dirty="0" smtClean="0"/>
                        <a:t>chronically homeless individuals,</a:t>
                      </a:r>
                      <a:r>
                        <a:rPr lang="en-US" sz="1400" baseline="0" dirty="0" smtClean="0"/>
                        <a:t> </a:t>
                      </a:r>
                      <a:r>
                        <a:rPr lang="en-US" sz="1400" dirty="0" smtClean="0"/>
                        <a:t>veterans,</a:t>
                      </a:r>
                      <a:r>
                        <a:rPr lang="en-US" sz="1400" baseline="0" dirty="0" smtClean="0"/>
                        <a:t> </a:t>
                      </a:r>
                      <a:r>
                        <a:rPr lang="en-US" sz="1400" dirty="0" smtClean="0"/>
                        <a:t>victims of domestic violence</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reducing homelessness by providing </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housing,</a:t>
                      </a:r>
                      <a:r>
                        <a:rPr lang="en-US" sz="1400" baseline="0" dirty="0" smtClean="0"/>
                        <a:t> </a:t>
                      </a:r>
                      <a:r>
                        <a:rPr lang="en-US" sz="1400" dirty="0" smtClean="0"/>
                        <a:t>supportive services</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financial assistance</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job training and placement</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shelter services</a:t>
                      </a:r>
                    </a:p>
                  </a:txBody>
                  <a:tcPr/>
                </a:tc>
              </a:tr>
            </a:tbl>
          </a:graphicData>
        </a:graphic>
      </p:graphicFrame>
      <p:sp>
        <p:nvSpPr>
          <p:cNvPr id="5" name="Slide Number Placeholder 4"/>
          <p:cNvSpPr>
            <a:spLocks noGrp="1"/>
          </p:cNvSpPr>
          <p:nvPr>
            <p:ph type="sldNum" sz="quarter" idx="12"/>
          </p:nvPr>
        </p:nvSpPr>
        <p:spPr/>
        <p:txBody>
          <a:bodyPr/>
          <a:lstStyle/>
          <a:p>
            <a:fld id="{AE476B8C-9F00-4A6E-AB81-0EF33250EDA1}" type="slidenum">
              <a:rPr lang="en-US" smtClean="0"/>
              <a:t>18</a:t>
            </a:fld>
            <a:endParaRPr lang="en-US"/>
          </a:p>
        </p:txBody>
      </p:sp>
    </p:spTree>
    <p:extLst>
      <p:ext uri="{BB962C8B-B14F-4D97-AF65-F5344CB8AC3E}">
        <p14:creationId xmlns:p14="http://schemas.microsoft.com/office/powerpoint/2010/main" val="288231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a:t>
            </a:r>
            <a:r>
              <a:rPr lang="en-US" dirty="0" smtClean="0"/>
              <a:t>Priorities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5410694"/>
              </p:ext>
            </p:extLst>
          </p:nvPr>
        </p:nvGraphicFramePr>
        <p:xfrm>
          <a:off x="685800" y="1600200"/>
          <a:ext cx="7924800" cy="4846320"/>
        </p:xfrm>
        <a:graphic>
          <a:graphicData uri="http://schemas.openxmlformats.org/drawingml/2006/table">
            <a:tbl>
              <a:tblPr firstRow="1" bandRow="1">
                <a:tableStyleId>{5C22544A-7EE6-4342-B048-85BDC9FD1C3A}</a:tableStyleId>
              </a:tblPr>
              <a:tblGrid>
                <a:gridCol w="1981200"/>
                <a:gridCol w="1066800"/>
                <a:gridCol w="1944624"/>
                <a:gridCol w="2932176"/>
              </a:tblGrid>
              <a:tr h="370840">
                <a:tc>
                  <a:txBody>
                    <a:bodyPr/>
                    <a:lstStyle/>
                    <a:p>
                      <a:r>
                        <a:rPr lang="en-US" dirty="0" smtClean="0"/>
                        <a:t>Need</a:t>
                      </a:r>
                      <a:endParaRPr lang="en-US" dirty="0"/>
                    </a:p>
                  </a:txBody>
                  <a:tcPr/>
                </a:tc>
                <a:tc>
                  <a:txBody>
                    <a:bodyPr/>
                    <a:lstStyle/>
                    <a:p>
                      <a:r>
                        <a:rPr lang="en-US" dirty="0" smtClean="0"/>
                        <a:t>Priority</a:t>
                      </a:r>
                      <a:endParaRPr lang="en-US" dirty="0"/>
                    </a:p>
                  </a:txBody>
                  <a:tcPr/>
                </a:tc>
                <a:tc>
                  <a:txBody>
                    <a:bodyPr/>
                    <a:lstStyle/>
                    <a:p>
                      <a:r>
                        <a:rPr lang="en-US" dirty="0" smtClean="0"/>
                        <a:t>Population</a:t>
                      </a:r>
                      <a:r>
                        <a:rPr lang="en-US" baseline="0" dirty="0" smtClean="0"/>
                        <a:t> target</a:t>
                      </a:r>
                      <a:endParaRPr lang="en-US" dirty="0"/>
                    </a:p>
                  </a:txBody>
                  <a:tcPr/>
                </a:tc>
                <a:tc>
                  <a:txBody>
                    <a:bodyPr/>
                    <a:lstStyle/>
                    <a:p>
                      <a:r>
                        <a:rPr lang="en-US" dirty="0" smtClean="0"/>
                        <a:t>Goals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Non-Housing Community Development</a:t>
                      </a:r>
                      <a:endParaRPr lang="en-US" sz="1400" dirty="0"/>
                    </a:p>
                  </a:txBody>
                  <a:tcPr/>
                </a:tc>
                <a:tc>
                  <a:txBody>
                    <a:bodyPr/>
                    <a:lstStyle/>
                    <a:p>
                      <a:r>
                        <a:rPr lang="en-US" sz="1400" dirty="0" smtClean="0"/>
                        <a:t>High</a:t>
                      </a:r>
                      <a:endParaRPr lang="en-US" sz="1400" dirty="0"/>
                    </a:p>
                  </a:txBody>
                  <a:tcPr/>
                </a:tc>
                <a:tc>
                  <a:txBody>
                    <a:bodyPr/>
                    <a:lstStyle/>
                    <a:p>
                      <a:r>
                        <a:rPr lang="en-US" sz="1400" dirty="0" smtClean="0"/>
                        <a:t>Targeting transitional age youth, and low-income at-risk youth </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Providing job training and placement, supportive services, and recreational services.  </a:t>
                      </a:r>
                    </a:p>
                    <a:p>
                      <a:pPr marL="285750" indent="-285750">
                        <a:buFont typeface="Arial" pitchFamily="34" charset="0"/>
                        <a:buChar char="•"/>
                      </a:pPr>
                      <a:endParaRPr lang="en-US"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Public Facilities and Improvements</a:t>
                      </a:r>
                      <a:endParaRPr lang="en-US" sz="1400" dirty="0"/>
                    </a:p>
                  </a:txBody>
                  <a:tcPr/>
                </a:tc>
                <a:tc>
                  <a:txBody>
                    <a:bodyPr/>
                    <a:lstStyle/>
                    <a:p>
                      <a:r>
                        <a:rPr lang="en-US" sz="1400" dirty="0" smtClean="0"/>
                        <a:t>High</a:t>
                      </a:r>
                      <a:endParaRPr lang="en-US" sz="1400" dirty="0"/>
                    </a:p>
                  </a:txBody>
                  <a:tcPr/>
                </a:tc>
                <a:tc>
                  <a:txBody>
                    <a:bodyPr/>
                    <a:lstStyle/>
                    <a:p>
                      <a:r>
                        <a:rPr lang="en-US" sz="1400" dirty="0" smtClean="0"/>
                        <a:t>Low- and moderated income areas</a:t>
                      </a:r>
                      <a:endParaRPr lang="en-US" sz="1400" dirty="0"/>
                    </a:p>
                  </a:txBody>
                  <a:tcPr/>
                </a:tc>
                <a:tc>
                  <a:txBody>
                    <a:bodyPr/>
                    <a:lstStyle/>
                    <a:p>
                      <a:pPr marL="342900" indent="-342900">
                        <a:buFont typeface="Arial" pitchFamily="34" charset="0"/>
                        <a:buChar char="•"/>
                      </a:pPr>
                      <a:r>
                        <a:rPr lang="en-US" sz="1400" dirty="0" smtClean="0"/>
                        <a:t>Improve public facilities and improvements</a:t>
                      </a:r>
                      <a:endParaRPr lang="en-US" sz="1400" dirty="0"/>
                    </a:p>
                  </a:txBody>
                  <a:tcPr/>
                </a:tc>
              </a:tr>
              <a:tr h="370840">
                <a:tc>
                  <a:txBody>
                    <a:bodyPr/>
                    <a:lstStyle/>
                    <a:p>
                      <a:pPr algn="just"/>
                      <a:r>
                        <a:rPr lang="en-US" sz="1400" dirty="0" smtClean="0"/>
                        <a:t>Non-Homeless</a:t>
                      </a:r>
                      <a:r>
                        <a:rPr lang="en-US" sz="1400" baseline="0" dirty="0" smtClean="0"/>
                        <a:t> </a:t>
                      </a:r>
                    </a:p>
                    <a:p>
                      <a:pPr algn="just"/>
                      <a:r>
                        <a:rPr lang="en-US" sz="1400" dirty="0" smtClean="0"/>
                        <a:t>Special Needs</a:t>
                      </a:r>
                      <a:endParaRPr lang="en-US" sz="1400" dirty="0"/>
                    </a:p>
                  </a:txBody>
                  <a:tcPr/>
                </a:tc>
                <a:tc>
                  <a:txBody>
                    <a:bodyPr/>
                    <a:lstStyle/>
                    <a:p>
                      <a:r>
                        <a:rPr lang="en-US" sz="1400" dirty="0" smtClean="0"/>
                        <a:t>High</a:t>
                      </a:r>
                      <a:endParaRPr lang="en-US" sz="1400" dirty="0"/>
                    </a:p>
                  </a:txBody>
                  <a:tcPr/>
                </a:tc>
                <a:tc>
                  <a:txBody>
                    <a:bodyPr/>
                    <a:lstStyle/>
                    <a:p>
                      <a:r>
                        <a:rPr lang="en-US" sz="1400" baseline="0" dirty="0" smtClean="0"/>
                        <a:t>Elderly</a:t>
                      </a:r>
                      <a:r>
                        <a:rPr lang="en-US" sz="1400" dirty="0" smtClean="0"/>
                        <a:t>, persons</a:t>
                      </a:r>
                      <a:r>
                        <a:rPr lang="en-US" sz="1400" baseline="0" dirty="0" smtClean="0"/>
                        <a:t> suffering from a mental illness, the</a:t>
                      </a:r>
                      <a:r>
                        <a:rPr lang="en-US" sz="1400" dirty="0" smtClean="0"/>
                        <a:t> disabled and persons with substance abuse</a:t>
                      </a:r>
                      <a:r>
                        <a:rPr lang="en-US" sz="1400" baseline="0" dirty="0" smtClean="0"/>
                        <a:t> issues</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Providing housing and supportive services </a:t>
                      </a:r>
                    </a:p>
                  </a:txBody>
                  <a:tcPr/>
                </a:tc>
              </a:tr>
              <a:tr h="370840">
                <a:tc>
                  <a:txBody>
                    <a:bodyPr/>
                    <a:lstStyle/>
                    <a:p>
                      <a:pPr algn="just"/>
                      <a:r>
                        <a:rPr lang="en-US" sz="1400" dirty="0" smtClean="0"/>
                        <a:t>Economic</a:t>
                      </a:r>
                      <a:r>
                        <a:rPr lang="en-US" sz="1400" baseline="0" dirty="0" smtClean="0"/>
                        <a:t> Development Opportunities</a:t>
                      </a:r>
                      <a:endParaRPr lang="en-US" sz="1400" dirty="0"/>
                    </a:p>
                  </a:txBody>
                  <a:tcPr/>
                </a:tc>
                <a:tc>
                  <a:txBody>
                    <a:bodyPr/>
                    <a:lstStyle/>
                    <a:p>
                      <a:r>
                        <a:rPr lang="en-US" sz="1400" dirty="0" smtClean="0"/>
                        <a:t>Low</a:t>
                      </a:r>
                      <a:endParaRPr lang="en-US" sz="1400" dirty="0"/>
                    </a:p>
                  </a:txBody>
                  <a:tcPr/>
                </a:tc>
                <a:tc>
                  <a:txBody>
                    <a:bodyPr/>
                    <a:lstStyle/>
                    <a:p>
                      <a:r>
                        <a:rPr lang="en-US" sz="1400" dirty="0" smtClean="0"/>
                        <a:t>Low-income jobs</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Creating and retaining low-income</a:t>
                      </a:r>
                      <a:r>
                        <a:rPr lang="en-US" sz="1400" baseline="0" dirty="0" smtClean="0"/>
                        <a:t> jobs</a:t>
                      </a: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Providing microenterprise assistance to low and moderate income owners</a:t>
                      </a:r>
                      <a:endParaRPr lang="en-US" sz="1400" dirty="0" smtClean="0"/>
                    </a:p>
                  </a:txBody>
                  <a:tcPr/>
                </a:tc>
              </a:tr>
            </a:tbl>
          </a:graphicData>
        </a:graphic>
      </p:graphicFrame>
      <p:sp>
        <p:nvSpPr>
          <p:cNvPr id="5" name="Slide Number Placeholder 4"/>
          <p:cNvSpPr>
            <a:spLocks noGrp="1"/>
          </p:cNvSpPr>
          <p:nvPr>
            <p:ph type="sldNum" sz="quarter" idx="12"/>
          </p:nvPr>
        </p:nvSpPr>
        <p:spPr/>
        <p:txBody>
          <a:bodyPr/>
          <a:lstStyle/>
          <a:p>
            <a:fld id="{AE476B8C-9F00-4A6E-AB81-0EF33250EDA1}" type="slidenum">
              <a:rPr lang="en-US" smtClean="0"/>
              <a:t>19</a:t>
            </a:fld>
            <a:endParaRPr lang="en-US"/>
          </a:p>
        </p:txBody>
      </p:sp>
    </p:spTree>
    <p:extLst>
      <p:ext uri="{BB962C8B-B14F-4D97-AF65-F5344CB8AC3E}">
        <p14:creationId xmlns:p14="http://schemas.microsoft.com/office/powerpoint/2010/main" val="57248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action plan 2017-18</a:t>
            </a:r>
            <a:endParaRPr lang="en-US" dirty="0"/>
          </a:p>
        </p:txBody>
      </p:sp>
      <p:sp>
        <p:nvSpPr>
          <p:cNvPr id="3" name="Content Placeholder 2"/>
          <p:cNvSpPr>
            <a:spLocks noGrp="1"/>
          </p:cNvSpPr>
          <p:nvPr>
            <p:ph idx="1"/>
          </p:nvPr>
        </p:nvSpPr>
        <p:spPr/>
        <p:txBody>
          <a:bodyPr/>
          <a:lstStyle/>
          <a:p>
            <a:pPr marL="0" indent="0" algn="ctr">
              <a:buNone/>
            </a:pPr>
            <a:endParaRPr lang="en-US" sz="6000" b="1" dirty="0" smtClean="0"/>
          </a:p>
          <a:p>
            <a:pPr marL="0" indent="0" algn="ctr">
              <a:buNone/>
            </a:pPr>
            <a:r>
              <a:rPr lang="en-US" sz="6000" b="1" dirty="0" smtClean="0"/>
              <a:t>Community Development Block Grant (CDBG)</a:t>
            </a:r>
            <a:r>
              <a:rPr lang="en-US" sz="6000" dirty="0" smtClean="0"/>
              <a:t> </a:t>
            </a:r>
          </a:p>
          <a:p>
            <a:pPr marL="0" indent="0" algn="r">
              <a:buNone/>
            </a:pPr>
            <a:endParaRPr lang="en-US" sz="1200" dirty="0" smtClean="0"/>
          </a:p>
          <a:p>
            <a:pPr marL="0" indent="0" algn="r">
              <a:buNone/>
            </a:pPr>
            <a:r>
              <a:rPr lang="en-US" sz="1200" dirty="0" smtClean="0"/>
              <a:t>CDBG Regulations 24 CFR Part 570</a:t>
            </a:r>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a:t>
            </a:fld>
            <a:endParaRPr lang="en-US" dirty="0"/>
          </a:p>
        </p:txBody>
      </p:sp>
    </p:spTree>
    <p:extLst>
      <p:ext uri="{BB962C8B-B14F-4D97-AF65-F5344CB8AC3E}">
        <p14:creationId xmlns:p14="http://schemas.microsoft.com/office/powerpoint/2010/main" val="1552428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Annual action Plan 2016-2017  – CDBG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sz="2000" dirty="0" smtClean="0"/>
              <a:t>The estimated amount for the program year 2017:              </a:t>
            </a:r>
            <a:r>
              <a:rPr lang="en-US" sz="2000" b="1" dirty="0" smtClean="0"/>
              <a:t>$1,981,035</a:t>
            </a:r>
            <a:endParaRPr lang="en-US" sz="2000" dirty="0" smtClean="0"/>
          </a:p>
          <a:p>
            <a:pPr marL="457200" indent="-457200">
              <a:buFont typeface="+mj-lt"/>
              <a:buAutoNum type="arabicPeriod"/>
            </a:pPr>
            <a:r>
              <a:rPr lang="en-US" sz="2000" dirty="0" smtClean="0"/>
              <a:t>Administration maximum amount:                                     $396,207</a:t>
            </a:r>
          </a:p>
          <a:p>
            <a:pPr marL="457200" indent="-457200">
              <a:buFont typeface="+mj-lt"/>
              <a:buAutoNum type="arabicPeriod"/>
            </a:pPr>
            <a:r>
              <a:rPr lang="en-US" sz="2000" dirty="0" smtClean="0"/>
              <a:t>Public Services maximum amount:                                   $297,155</a:t>
            </a:r>
          </a:p>
          <a:p>
            <a:pPr marL="457200" indent="-457200">
              <a:buFont typeface="+mj-lt"/>
              <a:buAutoNum type="arabicPeriod"/>
            </a:pPr>
            <a:r>
              <a:rPr lang="en-US" sz="2000" dirty="0" smtClean="0"/>
              <a:t>Capital Projects / direct benefits projects (balance)       $1,287,673</a:t>
            </a:r>
          </a:p>
          <a:p>
            <a:pPr marL="457200" indent="-457200">
              <a:buFont typeface="+mj-lt"/>
              <a:buAutoNum type="arabicPeriod"/>
            </a:pPr>
            <a:endParaRPr lang="en-US" sz="2000" dirty="0"/>
          </a:p>
          <a:p>
            <a:pPr marL="0" indent="0">
              <a:buNone/>
            </a:pPr>
            <a:r>
              <a:rPr lang="en-US" sz="2000" dirty="0" smtClean="0"/>
              <a:t>Adjustments will be done when we will receive PY 2017 HUD allocations.</a:t>
            </a:r>
          </a:p>
          <a:p>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20</a:t>
            </a:fld>
            <a:endParaRPr lang="en-US" dirty="0"/>
          </a:p>
        </p:txBody>
      </p:sp>
    </p:spTree>
    <p:extLst>
      <p:ext uri="{BB962C8B-B14F-4D97-AF65-F5344CB8AC3E}">
        <p14:creationId xmlns:p14="http://schemas.microsoft.com/office/powerpoint/2010/main" val="2582761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C39F234-EDCE-472C-BC79-36E9DDC041D5}" type="slidenum">
              <a:rPr lang="en-US"/>
              <a:pPr>
                <a:defRPr/>
              </a:pPr>
              <a:t>21</a:t>
            </a:fld>
            <a:endParaRPr lang="en-US" dirty="0"/>
          </a:p>
        </p:txBody>
      </p:sp>
      <p:sp>
        <p:nvSpPr>
          <p:cNvPr id="52226" name="Rectangle 2"/>
          <p:cNvSpPr>
            <a:spLocks noGrp="1"/>
          </p:cNvSpPr>
          <p:nvPr>
            <p:ph type="title" idx="4294967295"/>
          </p:nvPr>
        </p:nvSpPr>
        <p:spPr bwMode="auto">
          <a:noFill/>
        </p:spPr>
        <p:txBody>
          <a:bodyPr/>
          <a:lstStyle/>
          <a:p>
            <a:r>
              <a:rPr lang="en-US" cap="none" dirty="0" smtClean="0">
                <a:ea typeface="ヒラギノ角ゴ Pro W3"/>
                <a:cs typeface="ヒラギノ角ゴ Pro W3"/>
              </a:rPr>
              <a:t>FY </a:t>
            </a:r>
            <a:r>
              <a:rPr lang="en-US" dirty="0" smtClean="0"/>
              <a:t>2014-2015 </a:t>
            </a:r>
            <a:r>
              <a:rPr lang="en-US" dirty="0"/>
              <a:t>ANNUAL ACTION PLAN SCHEDULE</a:t>
            </a:r>
            <a:endParaRPr lang="en-US" cap="none" dirty="0" smtClean="0">
              <a:ea typeface="ヒラギノ角ゴ Pro W3"/>
              <a:cs typeface="ヒラギノ角ゴ Pro W3"/>
            </a:endParaRPr>
          </a:p>
        </p:txBody>
      </p:sp>
      <p:sp>
        <p:nvSpPr>
          <p:cNvPr id="52227" name="Rectangle 3"/>
          <p:cNvSpPr>
            <a:spLocks noGrp="1"/>
          </p:cNvSpPr>
          <p:nvPr>
            <p:ph type="body" idx="4294967295"/>
          </p:nvPr>
        </p:nvSpPr>
        <p:spPr/>
        <p:txBody>
          <a:bodyPr/>
          <a:lstStyle/>
          <a:p>
            <a:pPr>
              <a:buFontTx/>
              <a:buNone/>
            </a:pPr>
            <a:r>
              <a:rPr lang="en-US" b="1" dirty="0" smtClean="0">
                <a:ea typeface="ヒラギノ角ゴ Pro W3"/>
                <a:cs typeface="ヒラギノ角ゴ Pro W3"/>
              </a:rPr>
              <a:t>Important Dates: </a:t>
            </a:r>
          </a:p>
          <a:p>
            <a:r>
              <a:rPr lang="en-US" b="1" dirty="0" smtClean="0"/>
              <a:t>12/06/16</a:t>
            </a:r>
            <a:r>
              <a:rPr lang="en-US" dirty="0" smtClean="0"/>
              <a:t> </a:t>
            </a:r>
            <a:r>
              <a:rPr lang="en-US" dirty="0"/>
              <a:t>- First Public Hearing – Assessment of unmet needs </a:t>
            </a:r>
            <a:endParaRPr lang="en-US" dirty="0" smtClean="0"/>
          </a:p>
          <a:p>
            <a:r>
              <a:rPr lang="en-US" b="1" dirty="0" smtClean="0"/>
              <a:t>1/19/17</a:t>
            </a:r>
            <a:r>
              <a:rPr lang="en-US" dirty="0" smtClean="0"/>
              <a:t> </a:t>
            </a:r>
            <a:r>
              <a:rPr lang="en-US" dirty="0"/>
              <a:t>-</a:t>
            </a:r>
            <a:r>
              <a:rPr lang="en-US" dirty="0" smtClean="0"/>
              <a:t> Applications due by </a:t>
            </a:r>
            <a:r>
              <a:rPr lang="en-US" b="1" dirty="0" smtClean="0"/>
              <a:t>12:00 noon</a:t>
            </a:r>
          </a:p>
          <a:p>
            <a:r>
              <a:rPr lang="en-US" b="1" dirty="0" smtClean="0"/>
              <a:t>2/15/17-2/17/17</a:t>
            </a:r>
            <a:r>
              <a:rPr lang="en-US" dirty="0" smtClean="0"/>
              <a:t> - Review panel presentations &amp; evaluations</a:t>
            </a:r>
            <a:endParaRPr lang="en-US" dirty="0"/>
          </a:p>
          <a:p>
            <a:r>
              <a:rPr lang="en-US" b="1" dirty="0" smtClean="0"/>
              <a:t>5/2/17</a:t>
            </a:r>
            <a:r>
              <a:rPr lang="en-US" dirty="0" smtClean="0"/>
              <a:t> - Second </a:t>
            </a:r>
            <a:r>
              <a:rPr lang="en-US" dirty="0"/>
              <a:t>Public </a:t>
            </a:r>
            <a:r>
              <a:rPr lang="en-US" dirty="0" smtClean="0"/>
              <a:t>Hearing, Council considers the </a:t>
            </a:r>
            <a:r>
              <a:rPr lang="en-US" dirty="0"/>
              <a:t>recommendations </a:t>
            </a:r>
            <a:r>
              <a:rPr lang="en-US" dirty="0" smtClean="0"/>
              <a:t>for the use </a:t>
            </a:r>
            <a:r>
              <a:rPr lang="en-US" dirty="0"/>
              <a:t>of funds </a:t>
            </a:r>
            <a:r>
              <a:rPr lang="en-US" dirty="0" smtClean="0"/>
              <a:t>and approves the  </a:t>
            </a:r>
            <a:r>
              <a:rPr lang="en-US" dirty="0"/>
              <a:t>FY </a:t>
            </a:r>
            <a:r>
              <a:rPr lang="en-US" dirty="0" smtClean="0"/>
              <a:t>2017-18 </a:t>
            </a:r>
            <a:r>
              <a:rPr lang="en-US" dirty="0"/>
              <a:t>AAP</a:t>
            </a:r>
          </a:p>
          <a:p>
            <a:r>
              <a:rPr lang="en-US" b="1" dirty="0" smtClean="0"/>
              <a:t>05/15/17</a:t>
            </a:r>
            <a:r>
              <a:rPr lang="en-US" dirty="0" smtClean="0"/>
              <a:t> </a:t>
            </a:r>
            <a:r>
              <a:rPr lang="en-US" dirty="0"/>
              <a:t>- Submit </a:t>
            </a:r>
            <a:r>
              <a:rPr lang="en-US" dirty="0" smtClean="0"/>
              <a:t>FY 2017-18 Plan </a:t>
            </a:r>
            <a:r>
              <a:rPr lang="en-US" dirty="0"/>
              <a:t>to HUD		</a:t>
            </a:r>
          </a:p>
        </p:txBody>
      </p:sp>
    </p:spTree>
    <p:extLst>
      <p:ext uri="{BB962C8B-B14F-4D97-AF65-F5344CB8AC3E}">
        <p14:creationId xmlns:p14="http://schemas.microsoft.com/office/powerpoint/2010/main" val="4040541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F01B4A1-A752-4DC7-BE17-330DF988F99B}" type="slidenum">
              <a:rPr lang="en-US"/>
              <a:pPr>
                <a:defRPr/>
              </a:pPr>
              <a:t>22</a:t>
            </a:fld>
            <a:endParaRPr lang="en-US" dirty="0"/>
          </a:p>
        </p:txBody>
      </p:sp>
      <p:sp>
        <p:nvSpPr>
          <p:cNvPr id="50178" name="Rectangle 2"/>
          <p:cNvSpPr>
            <a:spLocks noGrp="1"/>
          </p:cNvSpPr>
          <p:nvPr>
            <p:ph type="title" idx="4294967295"/>
          </p:nvPr>
        </p:nvSpPr>
        <p:spPr bwMode="auto">
          <a:noFill/>
        </p:spPr>
        <p:txBody>
          <a:bodyPr/>
          <a:lstStyle/>
          <a:p>
            <a:r>
              <a:rPr lang="en-US" cap="none" dirty="0" smtClean="0">
                <a:ea typeface="ヒラギノ角ゴ Pro W3"/>
                <a:cs typeface="ヒラギノ角ゴ Pro W3"/>
              </a:rPr>
              <a:t>REPORTING REQUIREMENTS  </a:t>
            </a:r>
          </a:p>
        </p:txBody>
      </p:sp>
      <p:sp>
        <p:nvSpPr>
          <p:cNvPr id="50179" name="Rectangle 3"/>
          <p:cNvSpPr>
            <a:spLocks noGrp="1"/>
          </p:cNvSpPr>
          <p:nvPr>
            <p:ph type="body" idx="4294967295"/>
          </p:nvPr>
        </p:nvSpPr>
        <p:spPr/>
        <p:txBody>
          <a:bodyPr/>
          <a:lstStyle/>
          <a:p>
            <a:r>
              <a:rPr lang="en-US" sz="1600" dirty="0" smtClean="0">
                <a:ea typeface="ヒラギノ角ゴ Pro W3"/>
                <a:cs typeface="ヒラギノ角ゴ Pro W3"/>
              </a:rPr>
              <a:t>Labor Laws and Requirements: HUD-4710 Form - Semi-annual Labor Standards Enforcement Report </a:t>
            </a:r>
          </a:p>
          <a:p>
            <a:r>
              <a:rPr lang="en-US" sz="1600" dirty="0" smtClean="0">
                <a:ea typeface="ヒラギノ角ゴ Pro W3"/>
                <a:cs typeface="ヒラギノ角ゴ Pro W3"/>
              </a:rPr>
              <a:t>Minority Business: HUD-2516 Form – Annual Minority Business Enterprise contract and Subcontract Activity</a:t>
            </a:r>
          </a:p>
          <a:p>
            <a:r>
              <a:rPr lang="en-US" sz="1600" dirty="0" smtClean="0">
                <a:ea typeface="ヒラギノ角ゴ Pro W3"/>
                <a:cs typeface="ヒラギノ角ゴ Pro W3"/>
              </a:rPr>
              <a:t>Section 3: HUD-60002 – Annual Section 3 Hiring and Contracting Summary Report</a:t>
            </a:r>
          </a:p>
          <a:p>
            <a:r>
              <a:rPr lang="en-US" sz="1600" dirty="0" smtClean="0">
                <a:ea typeface="ヒラギノ角ゴ Pro W3"/>
                <a:cs typeface="ヒラギノ角ゴ Pro W3"/>
              </a:rPr>
              <a:t>Federal Financial Report - SF-425 and SF-425A sent to HUD on a quarterly basis</a:t>
            </a:r>
          </a:p>
          <a:p>
            <a:r>
              <a:rPr lang="en-US" sz="1600" dirty="0" smtClean="0">
                <a:ea typeface="ヒラギノ角ゴ Pro W3"/>
                <a:cs typeface="ヒラギノ角ゴ Pro W3"/>
              </a:rPr>
              <a:t>Quarterly performance updating in IDIS for CDBG activities</a:t>
            </a:r>
          </a:p>
          <a:p>
            <a:r>
              <a:rPr lang="en-US" sz="1600" dirty="0" smtClean="0">
                <a:ea typeface="ヒラギノ角ゴ Pro W3"/>
                <a:cs typeface="ヒラギノ角ゴ Pro W3"/>
              </a:rPr>
              <a:t>Annual Performance Report or Grantee Performance Report </a:t>
            </a:r>
            <a:endParaRPr lang="en-US" sz="1600" dirty="0">
              <a:ea typeface="ヒラギノ角ゴ Pro W3"/>
              <a:cs typeface="ヒラギノ角ゴ Pro W3"/>
            </a:endParaRPr>
          </a:p>
          <a:p>
            <a:r>
              <a:rPr lang="en-US" sz="1600" dirty="0" smtClean="0">
                <a:ea typeface="ヒラギノ角ゴ Pro W3"/>
                <a:cs typeface="ヒラギノ角ゴ Pro W3"/>
              </a:rPr>
              <a:t>Consolidated Annual Performance and Evaluation Report (CAPER)</a:t>
            </a:r>
          </a:p>
          <a:p>
            <a:pPr marL="0" indent="0">
              <a:buNone/>
            </a:pPr>
            <a:endParaRPr lang="en-US" sz="1600" dirty="0" smtClean="0">
              <a:ea typeface="ヒラギノ角ゴ Pro W3"/>
              <a:cs typeface="ヒラギノ角ゴ Pro W3"/>
            </a:endParaRPr>
          </a:p>
          <a:p>
            <a:pPr marL="0" indent="0">
              <a:buNone/>
            </a:pPr>
            <a:r>
              <a:rPr lang="en-US" sz="1600" dirty="0" smtClean="0">
                <a:ea typeface="ヒラギノ角ゴ Pro W3"/>
                <a:cs typeface="ヒラギノ角ゴ Pro W3"/>
              </a:rPr>
              <a:t>Annual Reports are used to meet 3 basic purposes:</a:t>
            </a:r>
          </a:p>
          <a:p>
            <a:pPr marL="742950" indent="-285750">
              <a:buFont typeface="Wingdings" panose="05000000000000000000" pitchFamily="2" charset="2"/>
              <a:buChar char="Ø"/>
            </a:pPr>
            <a:r>
              <a:rPr lang="en-US" sz="1600" dirty="0" smtClean="0">
                <a:ea typeface="ヒラギノ角ゴ Pro W3"/>
                <a:cs typeface="ヒラギノ角ゴ Pro W3"/>
              </a:rPr>
              <a:t>Provide HUD with necessary information to assess each grantee’s ability to carry out its programs in compliance with applicable regulations and requirements,</a:t>
            </a:r>
          </a:p>
          <a:p>
            <a:pPr marL="742950" indent="-285750">
              <a:buFont typeface="Wingdings" panose="05000000000000000000" pitchFamily="2" charset="2"/>
              <a:buChar char="Ø"/>
            </a:pPr>
            <a:r>
              <a:rPr lang="en-US" sz="1600" dirty="0" smtClean="0">
                <a:ea typeface="ヒラギノ角ゴ Pro W3"/>
                <a:cs typeface="ヒラギノ角ゴ Pro W3"/>
              </a:rPr>
              <a:t>Provide information necessary for HUD to report to Congress, and</a:t>
            </a:r>
          </a:p>
          <a:p>
            <a:pPr marL="742950" indent="-285750">
              <a:buFont typeface="Wingdings" panose="05000000000000000000" pitchFamily="2" charset="2"/>
              <a:buChar char="Ø"/>
            </a:pPr>
            <a:r>
              <a:rPr lang="en-US" sz="1600" dirty="0" smtClean="0">
                <a:ea typeface="ヒラギノ角ゴ Pro W3"/>
                <a:cs typeface="ヒラギノ角ゴ Pro W3"/>
              </a:rPr>
              <a:t>Provide grantees with an opportunity to describe  program achievements for their citizens.</a:t>
            </a:r>
          </a:p>
          <a:p>
            <a:pPr>
              <a:buFontTx/>
              <a:buNone/>
            </a:pPr>
            <a:endParaRPr lang="en-US" dirty="0" smtClean="0">
              <a:ea typeface="ヒラギノ角ゴ Pro W3"/>
              <a:cs typeface="ヒラギノ角ゴ Pro W3"/>
            </a:endParaRPr>
          </a:p>
        </p:txBody>
      </p:sp>
    </p:spTree>
    <p:extLst>
      <p:ext uri="{BB962C8B-B14F-4D97-AF65-F5344CB8AC3E}">
        <p14:creationId xmlns:p14="http://schemas.microsoft.com/office/powerpoint/2010/main" val="4211680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Consolidated Annual Performance and Evaluation Report (CAPER)</a:t>
            </a:r>
            <a:endParaRPr lang="en-US" dirty="0"/>
          </a:p>
        </p:txBody>
      </p:sp>
      <p:sp>
        <p:nvSpPr>
          <p:cNvPr id="3" name="Content Placeholder 2"/>
          <p:cNvSpPr>
            <a:spLocks noGrp="1"/>
          </p:cNvSpPr>
          <p:nvPr>
            <p:ph idx="1"/>
          </p:nvPr>
        </p:nvSpPr>
        <p:spPr/>
        <p:txBody>
          <a:bodyPr/>
          <a:lstStyle/>
          <a:p>
            <a:pPr marL="0" indent="0" algn="just">
              <a:buNone/>
            </a:pPr>
            <a:r>
              <a:rPr lang="en-US" sz="2000" dirty="0" smtClean="0"/>
              <a:t>CAPER</a:t>
            </a:r>
          </a:p>
          <a:p>
            <a:pPr algn="just">
              <a:buFont typeface="Wingdings" panose="05000000000000000000" pitchFamily="2" charset="2"/>
              <a:buChar char="Ø"/>
            </a:pPr>
            <a:r>
              <a:rPr lang="en-US" sz="2000" dirty="0" smtClean="0"/>
              <a:t>Annual report to HUD</a:t>
            </a:r>
          </a:p>
          <a:p>
            <a:pPr algn="just">
              <a:buFont typeface="Wingdings" panose="05000000000000000000" pitchFamily="2" charset="2"/>
              <a:buChar char="Ø"/>
            </a:pPr>
            <a:r>
              <a:rPr lang="en-US" sz="2000" dirty="0" smtClean="0"/>
              <a:t>Due within 90 days of the end of the fiscal year</a:t>
            </a:r>
          </a:p>
          <a:p>
            <a:pPr algn="just">
              <a:buFont typeface="Wingdings" panose="05000000000000000000" pitchFamily="2" charset="2"/>
              <a:buChar char="Ø"/>
            </a:pPr>
            <a:r>
              <a:rPr lang="en-US" sz="2000" dirty="0" smtClean="0"/>
              <a:t>summarizes the City’s performance for the fiscal year</a:t>
            </a:r>
          </a:p>
          <a:p>
            <a:pPr algn="just">
              <a:buFont typeface="Wingdings" panose="05000000000000000000" pitchFamily="2" charset="2"/>
              <a:buChar char="Ø"/>
            </a:pPr>
            <a:r>
              <a:rPr lang="en-US" sz="2000" dirty="0" smtClean="0"/>
              <a:t>includes a description of the resources made available, investment of available resources, geographic distribution and location of investments, families and persons assisted (including the racial and ethnic status of persons assisted), and other actions indicated in the Con Plan and the Action Plan.</a:t>
            </a:r>
            <a:endParaRPr lang="en-US" sz="20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23</a:t>
            </a:fld>
            <a:endParaRPr lang="en-US" dirty="0"/>
          </a:p>
        </p:txBody>
      </p:sp>
    </p:spTree>
    <p:extLst>
      <p:ext uri="{BB962C8B-B14F-4D97-AF65-F5344CB8AC3E}">
        <p14:creationId xmlns:p14="http://schemas.microsoft.com/office/powerpoint/2010/main" val="2316179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Disbursement and Information System (IDIS)</a:t>
            </a:r>
            <a:endParaRPr lang="en-US" dirty="0"/>
          </a:p>
        </p:txBody>
      </p:sp>
      <p:sp>
        <p:nvSpPr>
          <p:cNvPr id="3" name="Content Placeholder 2"/>
          <p:cNvSpPr>
            <a:spLocks noGrp="1"/>
          </p:cNvSpPr>
          <p:nvPr>
            <p:ph idx="1"/>
          </p:nvPr>
        </p:nvSpPr>
        <p:spPr/>
        <p:txBody>
          <a:bodyPr/>
          <a:lstStyle/>
          <a:p>
            <a:pPr marL="0" indent="0">
              <a:buNone/>
            </a:pPr>
            <a:r>
              <a:rPr lang="en-US" sz="2000" dirty="0" smtClean="0"/>
              <a:t>IDIS is the online system used to:</a:t>
            </a:r>
          </a:p>
          <a:p>
            <a:pPr marL="457200" indent="-457200">
              <a:buAutoNum type="arabicPeriod"/>
            </a:pPr>
            <a:r>
              <a:rPr lang="en-US" sz="2000" dirty="0"/>
              <a:t>T</a:t>
            </a:r>
            <a:r>
              <a:rPr lang="en-US" sz="2000" dirty="0" smtClean="0"/>
              <a:t>rack the projects/activities and draw down funds and program income, </a:t>
            </a:r>
          </a:p>
          <a:p>
            <a:pPr marL="457200" indent="-457200">
              <a:buAutoNum type="arabicPeriod"/>
            </a:pPr>
            <a:r>
              <a:rPr lang="en-US" sz="2000" dirty="0" smtClean="0"/>
              <a:t>Record the results of grant funded activities, and</a:t>
            </a:r>
          </a:p>
          <a:p>
            <a:pPr marL="457200" indent="-457200">
              <a:buAutoNum type="arabicPeriod"/>
            </a:pPr>
            <a:r>
              <a:rPr lang="en-US" sz="2000" dirty="0" smtClean="0"/>
              <a:t>Submit electronically the ConPlan, AAP and CAPER to HUD. </a:t>
            </a:r>
          </a:p>
          <a:p>
            <a:pPr marL="0" indent="0">
              <a:buNone/>
            </a:pPr>
            <a:endParaRPr lang="en-US" sz="2000" dirty="0" smtClean="0"/>
          </a:p>
          <a:p>
            <a:pPr marL="0" indent="0">
              <a:buNone/>
            </a:pPr>
            <a:r>
              <a:rPr lang="en-US" sz="2000" dirty="0" smtClean="0"/>
              <a:t>HUD uses the data provide by all grantees in IDIS to report on the performance of the grant programs to Congress and other program stakeholders. </a:t>
            </a:r>
            <a:endParaRPr lang="en-US" sz="20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24</a:t>
            </a:fld>
            <a:endParaRPr lang="en-US" dirty="0"/>
          </a:p>
        </p:txBody>
      </p:sp>
    </p:spTree>
    <p:extLst>
      <p:ext uri="{BB962C8B-B14F-4D97-AF65-F5344CB8AC3E}">
        <p14:creationId xmlns:p14="http://schemas.microsoft.com/office/powerpoint/2010/main" val="2139661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0728A43-B08E-417D-A2EE-388D3672B51B}" type="slidenum">
              <a:rPr lang="en-US"/>
              <a:pPr>
                <a:defRPr/>
              </a:pPr>
              <a:t>25</a:t>
            </a:fld>
            <a:endParaRPr lang="en-US" dirty="0"/>
          </a:p>
        </p:txBody>
      </p:sp>
      <p:sp>
        <p:nvSpPr>
          <p:cNvPr id="51202" name="Rectangle 2"/>
          <p:cNvSpPr>
            <a:spLocks noGrp="1"/>
          </p:cNvSpPr>
          <p:nvPr>
            <p:ph type="title" idx="4294967295"/>
          </p:nvPr>
        </p:nvSpPr>
        <p:spPr bwMode="auto">
          <a:noFill/>
        </p:spPr>
        <p:txBody>
          <a:bodyPr/>
          <a:lstStyle/>
          <a:p>
            <a:r>
              <a:rPr lang="en-US" cap="none" dirty="0" smtClean="0">
                <a:ea typeface="ヒラギノ角ゴ Pro W3"/>
                <a:cs typeface="ヒラギノ角ゴ Pro W3"/>
              </a:rPr>
              <a:t>MONITORING </a:t>
            </a:r>
          </a:p>
        </p:txBody>
      </p:sp>
      <p:sp>
        <p:nvSpPr>
          <p:cNvPr id="51203" name="Rectangle 3"/>
          <p:cNvSpPr>
            <a:spLocks noGrp="1"/>
          </p:cNvSpPr>
          <p:nvPr>
            <p:ph type="body" idx="4294967295"/>
          </p:nvPr>
        </p:nvSpPr>
        <p:spPr/>
        <p:txBody>
          <a:bodyPr/>
          <a:lstStyle/>
          <a:p>
            <a:pPr marL="0" indent="0">
              <a:buNone/>
            </a:pPr>
            <a:r>
              <a:rPr lang="en-US" sz="1800" b="1" dirty="0" smtClean="0">
                <a:ea typeface="ヒラギノ角ゴ Pro W3"/>
                <a:cs typeface="ヒラギノ角ゴ Pro W3"/>
              </a:rPr>
              <a:t>Monitoring:</a:t>
            </a:r>
            <a:r>
              <a:rPr lang="en-US" sz="1800" dirty="0" smtClean="0">
                <a:ea typeface="ヒラギノ角ゴ Pro W3"/>
                <a:cs typeface="ヒラギノ角ゴ Pro W3"/>
              </a:rPr>
              <a:t> systematic plan of managing CDBG  for timeliness, adherence to primary objectives, funding criteria for each activity, etc.</a:t>
            </a:r>
          </a:p>
          <a:p>
            <a:pPr marL="0" indent="0">
              <a:buNone/>
            </a:pPr>
            <a:endParaRPr lang="en-US" sz="1800" dirty="0">
              <a:ea typeface="ヒラギノ角ゴ Pro W3"/>
              <a:cs typeface="ヒラギノ角ゴ Pro W3"/>
            </a:endParaRPr>
          </a:p>
          <a:p>
            <a:pPr marL="0" indent="0">
              <a:buNone/>
            </a:pPr>
            <a:r>
              <a:rPr lang="en-US" sz="1800" dirty="0" smtClean="0">
                <a:ea typeface="ヒラギノ角ゴ Pro W3"/>
                <a:cs typeface="ヒラギノ角ゴ Pro W3"/>
              </a:rPr>
              <a:t>Types of review/monitoring:</a:t>
            </a:r>
          </a:p>
          <a:p>
            <a:r>
              <a:rPr lang="en-US" sz="1800" dirty="0" smtClean="0">
                <a:ea typeface="ヒラギノ角ゴ Pro W3"/>
                <a:cs typeface="ヒラギノ角ゴ Pro W3"/>
              </a:rPr>
              <a:t>Desk </a:t>
            </a:r>
            <a:r>
              <a:rPr lang="en-US" sz="1800" dirty="0">
                <a:ea typeface="ヒラギノ角ゴ Pro W3"/>
                <a:cs typeface="ヒラギノ角ゴ Pro W3"/>
              </a:rPr>
              <a:t>review: administrative and financial monitoring</a:t>
            </a:r>
          </a:p>
          <a:p>
            <a:r>
              <a:rPr lang="en-US" sz="1800" dirty="0">
                <a:ea typeface="ヒラギノ角ゴ Pro W3"/>
                <a:cs typeface="ヒラギノ角ゴ Pro W3"/>
              </a:rPr>
              <a:t>Field Monitoring: project monitoring</a:t>
            </a:r>
          </a:p>
          <a:p>
            <a:r>
              <a:rPr lang="en-US" sz="1800" dirty="0">
                <a:ea typeface="ヒラギノ角ゴ Pro W3"/>
                <a:cs typeface="ヒラギノ角ゴ Pro W3"/>
              </a:rPr>
              <a:t>HUD Monitoring: program performance monitoring</a:t>
            </a:r>
          </a:p>
          <a:p>
            <a:r>
              <a:rPr lang="en-US" sz="1800" dirty="0">
                <a:ea typeface="ヒラギノ角ゴ Pro W3"/>
                <a:cs typeface="ヒラギノ角ゴ Pro W3"/>
              </a:rPr>
              <a:t>Corrective Action and Training and Technical </a:t>
            </a:r>
            <a:r>
              <a:rPr lang="en-US" sz="1800" dirty="0" smtClean="0">
                <a:ea typeface="ヒラギノ角ゴ Pro W3"/>
                <a:cs typeface="ヒラギノ角ゴ Pro W3"/>
              </a:rPr>
              <a:t>Assistance</a:t>
            </a:r>
          </a:p>
        </p:txBody>
      </p:sp>
    </p:spTree>
    <p:extLst>
      <p:ext uri="{BB962C8B-B14F-4D97-AF65-F5344CB8AC3E}">
        <p14:creationId xmlns:p14="http://schemas.microsoft.com/office/powerpoint/2010/main" val="3131384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FEDERAL REQUIREMENTS</a:t>
            </a:r>
            <a:endParaRPr lang="en-US" dirty="0"/>
          </a:p>
        </p:txBody>
      </p:sp>
      <p:sp>
        <p:nvSpPr>
          <p:cNvPr id="3" name="Content Placeholder 2"/>
          <p:cNvSpPr>
            <a:spLocks noGrp="1"/>
          </p:cNvSpPr>
          <p:nvPr>
            <p:ph idx="1"/>
          </p:nvPr>
        </p:nvSpPr>
        <p:spPr/>
        <p:txBody>
          <a:bodyPr/>
          <a:lstStyle/>
          <a:p>
            <a:pPr marL="0" indent="0">
              <a:buNone/>
            </a:pPr>
            <a:endParaRPr lang="en-US" sz="1800" dirty="0">
              <a:ea typeface="ヒラギノ角ゴ Pro W3"/>
              <a:cs typeface="ヒラギノ角ゴ Pro W3"/>
            </a:endParaRPr>
          </a:p>
          <a:p>
            <a:r>
              <a:rPr lang="en-US" sz="1800" dirty="0" smtClean="0">
                <a:ea typeface="ヒラギノ角ゴ Pro W3"/>
                <a:cs typeface="ヒラギノ角ゴ Pro W3"/>
              </a:rPr>
              <a:t>Labor Standards Requirements: </a:t>
            </a:r>
            <a:r>
              <a:rPr lang="en-US" sz="1800" dirty="0">
                <a:ea typeface="ヒラギノ角ゴ Pro W3"/>
                <a:cs typeface="ヒラギノ角ゴ Pro W3"/>
              </a:rPr>
              <a:t>29 CFR Parts 1, 3, 5, 6 and </a:t>
            </a:r>
            <a:r>
              <a:rPr lang="en-US" sz="1800" dirty="0" smtClean="0">
                <a:ea typeface="ヒラギノ角ゴ Pro W3"/>
                <a:cs typeface="ヒラギノ角ゴ Pro W3"/>
              </a:rPr>
              <a:t>7</a:t>
            </a:r>
          </a:p>
          <a:p>
            <a:r>
              <a:rPr lang="en-US" sz="1800" dirty="0" smtClean="0">
                <a:ea typeface="ヒラギノ角ゴ Pro W3"/>
                <a:cs typeface="ヒラギノ角ゴ Pro W3"/>
              </a:rPr>
              <a:t>Davis Bacon Act 26 CFR Parts 1, 3, 5, and 6</a:t>
            </a:r>
          </a:p>
          <a:p>
            <a:r>
              <a:rPr lang="en-US" sz="1800" dirty="0" smtClean="0">
                <a:ea typeface="ヒラギノ角ゴ Pro W3"/>
                <a:cs typeface="ヒラギノ角ゴ Pro W3"/>
              </a:rPr>
              <a:t>OMB Circular- Uniform Guidance or Federal Award 2 CFR Part 200 </a:t>
            </a:r>
          </a:p>
          <a:p>
            <a:r>
              <a:rPr lang="en-US" sz="1800" dirty="0" smtClean="0">
                <a:ea typeface="ヒラギノ角ゴ Pro W3"/>
                <a:cs typeface="ヒラギノ角ゴ Pro W3"/>
              </a:rPr>
              <a:t>Section 3 </a:t>
            </a:r>
          </a:p>
          <a:p>
            <a:r>
              <a:rPr lang="en-US" sz="1800" dirty="0" smtClean="0">
                <a:ea typeface="ヒラギノ角ゴ Pro W3"/>
                <a:cs typeface="ヒラギノ角ゴ Pro W3"/>
              </a:rPr>
              <a:t>Procurement 24 CFR 570.502, 570.610 and 85.36</a:t>
            </a:r>
          </a:p>
          <a:p>
            <a:r>
              <a:rPr lang="en-US" sz="1800" dirty="0" smtClean="0">
                <a:ea typeface="ヒラギノ角ゴ Pro W3"/>
                <a:cs typeface="ヒラギノ角ゴ Pro W3"/>
              </a:rPr>
              <a:t>Environmental Review 24 CFR Part 58</a:t>
            </a:r>
            <a:endParaRPr lang="en-US" sz="1800" dirty="0">
              <a:ea typeface="ヒラギノ角ゴ Pro W3"/>
              <a:cs typeface="ヒラギノ角ゴ Pro W3"/>
            </a:endParaRPr>
          </a:p>
          <a:p>
            <a:r>
              <a:rPr lang="en-US" sz="1800" dirty="0">
                <a:ea typeface="ヒラギノ角ゴ Pro W3"/>
                <a:cs typeface="ヒラギノ角ゴ Pro W3"/>
              </a:rPr>
              <a:t>Lead Safe Housing Rule: 24 CFR Part </a:t>
            </a:r>
            <a:r>
              <a:rPr lang="en-US" sz="1800" dirty="0" smtClean="0">
                <a:ea typeface="ヒラギノ角ゴ Pro W3"/>
                <a:cs typeface="ヒラギノ角ゴ Pro W3"/>
              </a:rPr>
              <a:t>35, 570.608</a:t>
            </a:r>
            <a:endParaRPr lang="en-US" sz="1800" dirty="0">
              <a:ea typeface="ヒラギノ角ゴ Pro W3"/>
              <a:cs typeface="ヒラギノ角ゴ Pro W3"/>
            </a:endParaRPr>
          </a:p>
          <a:p>
            <a:r>
              <a:rPr lang="en-US" sz="1800" dirty="0">
                <a:ea typeface="ヒラギノ角ゴ Pro W3"/>
                <a:cs typeface="ヒラギノ角ゴ Pro W3"/>
              </a:rPr>
              <a:t>Uniform Relocation Act: 24 CFR Part 42, 49 CFR Part 24 and HUD Handbook </a:t>
            </a:r>
            <a:r>
              <a:rPr lang="en-US" sz="1800" dirty="0" smtClean="0">
                <a:ea typeface="ヒラギノ角ゴ Pro W3"/>
                <a:cs typeface="ヒラギノ角ゴ Pro W3"/>
              </a:rPr>
              <a:t>1378</a:t>
            </a:r>
            <a:endParaRPr lang="en-US" sz="1800" dirty="0">
              <a:ea typeface="ヒラギノ角ゴ Pro W3"/>
              <a:cs typeface="ヒラギノ角ゴ Pro W3"/>
            </a:endParaRPr>
          </a:p>
          <a:p>
            <a:r>
              <a:rPr lang="en-US" sz="1800" dirty="0">
                <a:ea typeface="ヒラギノ角ゴ Pro W3"/>
                <a:cs typeface="ヒラギノ角ゴ Pro W3"/>
              </a:rPr>
              <a:t>Fair Housing and Equal Opportunity Laws: Section 109 and 570.602. </a:t>
            </a:r>
            <a:r>
              <a:rPr lang="en-US" sz="1800" i="1" dirty="0" smtClean="0">
                <a:ea typeface="ヒラギノ角ゴ Pro W3"/>
                <a:cs typeface="ヒラギノ角ゴ Pro W3"/>
                <a:hlinkClick r:id="rId2"/>
              </a:rPr>
              <a:t>www.hud.gov/offices/fheo/index.cfm</a:t>
            </a:r>
            <a:endParaRPr lang="en-US" sz="1800" i="1" dirty="0">
              <a:ea typeface="ヒラギノ角ゴ Pro W3"/>
              <a:cs typeface="ヒラギノ角ゴ Pro W3"/>
            </a:endParaRPr>
          </a:p>
          <a:p>
            <a:r>
              <a:rPr lang="en-US" altLang="en-US" sz="1800" dirty="0" smtClean="0"/>
              <a:t>Desk </a:t>
            </a:r>
            <a:r>
              <a:rPr lang="en-US" altLang="en-US" sz="1800" dirty="0"/>
              <a:t>procedure </a:t>
            </a:r>
          </a:p>
          <a:p>
            <a:r>
              <a:rPr lang="en-US" altLang="en-US" sz="1800" dirty="0" smtClean="0"/>
              <a:t>Program </a:t>
            </a:r>
            <a:r>
              <a:rPr lang="en-US" altLang="en-US" sz="1800" dirty="0"/>
              <a:t>policies and procedures</a:t>
            </a:r>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26</a:t>
            </a:fld>
            <a:endParaRPr lang="en-US" dirty="0"/>
          </a:p>
        </p:txBody>
      </p:sp>
    </p:spTree>
    <p:extLst>
      <p:ext uri="{BB962C8B-B14F-4D97-AF65-F5344CB8AC3E}">
        <p14:creationId xmlns:p14="http://schemas.microsoft.com/office/powerpoint/2010/main" val="3040457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p:txBody>
          <a:bodyPr/>
          <a:lstStyle/>
          <a:p>
            <a:r>
              <a:rPr lang="en-US" dirty="0" smtClean="0"/>
              <a:t>12/14/16 and 12/20/16 – Pre-Application </a:t>
            </a:r>
            <a:r>
              <a:rPr lang="en-US" dirty="0"/>
              <a:t>workshops </a:t>
            </a:r>
          </a:p>
          <a:p>
            <a:pPr lvl="1"/>
            <a:r>
              <a:rPr lang="en-US" dirty="0"/>
              <a:t>Overview of Entitlement grants (CDBG, HOME and ESG)	</a:t>
            </a:r>
          </a:p>
          <a:p>
            <a:r>
              <a:rPr lang="en-US" dirty="0" smtClean="0">
                <a:solidFill>
                  <a:srgbClr val="FF0000"/>
                </a:solidFill>
              </a:rPr>
              <a:t>01/19/17 </a:t>
            </a:r>
            <a:r>
              <a:rPr lang="en-US" dirty="0">
                <a:solidFill>
                  <a:srgbClr val="FF0000"/>
                </a:solidFill>
              </a:rPr>
              <a:t>– Due date for Application </a:t>
            </a:r>
            <a:r>
              <a:rPr lang="en-US" dirty="0" smtClean="0">
                <a:solidFill>
                  <a:srgbClr val="FF0000"/>
                </a:solidFill>
              </a:rPr>
              <a:t>Package (12:00 noon)</a:t>
            </a:r>
            <a:endParaRPr lang="en-US" dirty="0">
              <a:solidFill>
                <a:srgbClr val="FF0000"/>
              </a:solidFill>
            </a:endParaRPr>
          </a:p>
          <a:p>
            <a:r>
              <a:rPr lang="en-US" dirty="0" smtClean="0"/>
              <a:t>2/15/17 </a:t>
            </a:r>
            <a:r>
              <a:rPr lang="en-US" dirty="0"/>
              <a:t>–</a:t>
            </a:r>
            <a:r>
              <a:rPr lang="en-US" dirty="0">
                <a:solidFill>
                  <a:srgbClr val="FF0000"/>
                </a:solidFill>
              </a:rPr>
              <a:t> </a:t>
            </a:r>
            <a:r>
              <a:rPr lang="en-US" dirty="0" smtClean="0"/>
              <a:t>2/17/17 </a:t>
            </a:r>
            <a:r>
              <a:rPr lang="en-US" dirty="0"/>
              <a:t>– Review panel ranks applications (</a:t>
            </a:r>
            <a:r>
              <a:rPr lang="en-US" dirty="0" smtClean="0"/>
              <a:t>estimate date)</a:t>
            </a:r>
            <a:endParaRPr lang="en-US" dirty="0"/>
          </a:p>
          <a:p>
            <a:pPr marL="0" indent="0">
              <a:buNone/>
            </a:pPr>
            <a:endParaRPr lang="en-US" sz="2000" dirty="0"/>
          </a:p>
          <a:p>
            <a:pPr marL="0" indent="0">
              <a:buNone/>
            </a:pPr>
            <a:r>
              <a:rPr lang="en-US" sz="2000" dirty="0"/>
              <a:t/>
            </a:r>
            <a:br>
              <a:rPr lang="en-US" sz="2000" dirty="0"/>
            </a:br>
            <a:endParaRPr lang="en-US" sz="20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27</a:t>
            </a:fld>
            <a:endParaRPr lang="en-US" dirty="0"/>
          </a:p>
        </p:txBody>
      </p:sp>
    </p:spTree>
    <p:extLst>
      <p:ext uri="{BB962C8B-B14F-4D97-AF65-F5344CB8AC3E}">
        <p14:creationId xmlns:p14="http://schemas.microsoft.com/office/powerpoint/2010/main" val="121189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APPLICATION PROCESS</a:t>
            </a:r>
            <a:endParaRPr lang="en-US" dirty="0"/>
          </a:p>
        </p:txBody>
      </p:sp>
      <p:sp>
        <p:nvSpPr>
          <p:cNvPr id="3" name="Content Placeholder 2"/>
          <p:cNvSpPr>
            <a:spLocks noGrp="1"/>
          </p:cNvSpPr>
          <p:nvPr>
            <p:ph idx="1"/>
          </p:nvPr>
        </p:nvSpPr>
        <p:spPr>
          <a:xfrm>
            <a:off x="152400" y="1295400"/>
            <a:ext cx="8382000" cy="4800600"/>
          </a:xfrm>
        </p:spPr>
        <p:txBody>
          <a:bodyPr>
            <a:noAutofit/>
          </a:bodyPr>
          <a:lstStyle/>
          <a:p>
            <a:pPr algn="just"/>
            <a:r>
              <a:rPr lang="en-US" dirty="0"/>
              <a:t>T</a:t>
            </a:r>
            <a:r>
              <a:rPr lang="en-US" sz="2400" dirty="0" smtClean="0"/>
              <a:t>echnical assistance available to applicants</a:t>
            </a:r>
          </a:p>
          <a:p>
            <a:pPr algn="just"/>
            <a:r>
              <a:rPr lang="en-US" sz="2400" dirty="0" smtClean="0"/>
              <a:t>Upon submission of the applications:</a:t>
            </a:r>
          </a:p>
          <a:p>
            <a:pPr lvl="1" algn="just"/>
            <a:r>
              <a:rPr lang="en-US" sz="2400" dirty="0" smtClean="0"/>
              <a:t>Reviewed for completeness and eligibility by Grants Division</a:t>
            </a:r>
          </a:p>
          <a:p>
            <a:pPr lvl="1" algn="just"/>
            <a:r>
              <a:rPr lang="en-US" sz="2400" dirty="0" smtClean="0"/>
              <a:t>Review panel convened to evaluate eligible submissions</a:t>
            </a:r>
          </a:p>
          <a:p>
            <a:pPr lvl="1" algn="just"/>
            <a:r>
              <a:rPr lang="en-US" sz="2400" dirty="0" smtClean="0"/>
              <a:t>Seven (7) member review panel will be made up of delegates from four citizen advisory groups and three members of City staff</a:t>
            </a:r>
          </a:p>
          <a:p>
            <a:pPr lvl="1" algn="just"/>
            <a:endParaRPr lang="en-US" sz="2400" dirty="0" smtClean="0"/>
          </a:p>
        </p:txBody>
      </p:sp>
      <p:sp>
        <p:nvSpPr>
          <p:cNvPr id="4" name="Slide Number Placeholder 3"/>
          <p:cNvSpPr>
            <a:spLocks noGrp="1"/>
          </p:cNvSpPr>
          <p:nvPr>
            <p:ph type="sldNum" sz="quarter" idx="12"/>
          </p:nvPr>
        </p:nvSpPr>
        <p:spPr/>
        <p:txBody>
          <a:bodyPr/>
          <a:lstStyle/>
          <a:p>
            <a:fld id="{AE476B8C-9F00-4A6E-AB81-0EF33250EDA1}" type="slidenum">
              <a:rPr lang="en-US" smtClean="0"/>
              <a:t>28</a:t>
            </a:fld>
            <a:endParaRPr lang="en-US"/>
          </a:p>
        </p:txBody>
      </p:sp>
    </p:spTree>
    <p:extLst>
      <p:ext uri="{BB962C8B-B14F-4D97-AF65-F5344CB8AC3E}">
        <p14:creationId xmlns:p14="http://schemas.microsoft.com/office/powerpoint/2010/main" val="32716580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 </a:t>
            </a:r>
            <a:endParaRPr lang="en-US" dirty="0"/>
          </a:p>
        </p:txBody>
      </p:sp>
      <p:sp>
        <p:nvSpPr>
          <p:cNvPr id="3" name="Content Placeholder 2"/>
          <p:cNvSpPr>
            <a:spLocks noGrp="1"/>
          </p:cNvSpPr>
          <p:nvPr>
            <p:ph idx="1"/>
          </p:nvPr>
        </p:nvSpPr>
        <p:spPr/>
        <p:txBody>
          <a:bodyPr/>
          <a:lstStyle/>
          <a:p>
            <a:r>
              <a:rPr lang="en-US" dirty="0"/>
              <a:t>Panel will rank the applications based upon pre-established criteria including:</a:t>
            </a:r>
          </a:p>
          <a:p>
            <a:pPr lvl="1"/>
            <a:r>
              <a:rPr lang="en-US" sz="2200" dirty="0"/>
              <a:t>experience in providing the services, </a:t>
            </a:r>
          </a:p>
          <a:p>
            <a:pPr lvl="1"/>
            <a:r>
              <a:rPr lang="en-US" sz="2200" dirty="0"/>
              <a:t>experience in the CDBG/HOME/ESG programs,  </a:t>
            </a:r>
          </a:p>
          <a:p>
            <a:pPr lvl="1"/>
            <a:r>
              <a:rPr lang="en-US" sz="2200" dirty="0"/>
              <a:t>consistency with priorities and objectives established in the ConPlan, </a:t>
            </a:r>
          </a:p>
          <a:p>
            <a:pPr lvl="1"/>
            <a:r>
              <a:rPr lang="en-US" sz="2200" dirty="0"/>
              <a:t>experience in the community, </a:t>
            </a:r>
          </a:p>
          <a:p>
            <a:pPr lvl="1"/>
            <a:r>
              <a:rPr lang="en-US" sz="2200" dirty="0"/>
              <a:t>administrative and financial capacity to carry out the proposed activity, etc.</a:t>
            </a:r>
          </a:p>
          <a:p>
            <a:r>
              <a:rPr lang="en-US" dirty="0"/>
              <a:t>Panel’s recommendations provided to staff for formal recommendation to the City Council at the </a:t>
            </a:r>
            <a:r>
              <a:rPr lang="en-US" dirty="0" smtClean="0"/>
              <a:t>May 2, 2017 </a:t>
            </a:r>
            <a:r>
              <a:rPr lang="en-US" dirty="0"/>
              <a:t>Public Hearing</a:t>
            </a:r>
          </a:p>
          <a:p>
            <a:pPr marL="0" indent="0">
              <a:buNone/>
            </a:pPr>
            <a:endParaRPr lang="en-US" sz="2000" dirty="0" smtClean="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29</a:t>
            </a:fld>
            <a:endParaRPr lang="en-US" dirty="0"/>
          </a:p>
        </p:txBody>
      </p:sp>
    </p:spTree>
    <p:extLst>
      <p:ext uri="{BB962C8B-B14F-4D97-AF65-F5344CB8AC3E}">
        <p14:creationId xmlns:p14="http://schemas.microsoft.com/office/powerpoint/2010/main" val="1519534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C72CE15-F283-41DF-861C-1C294005A391}" type="slidenum">
              <a:rPr lang="en-US"/>
              <a:pPr>
                <a:defRPr/>
              </a:pPr>
              <a:t>3</a:t>
            </a:fld>
            <a:endParaRPr lang="en-US" dirty="0"/>
          </a:p>
        </p:txBody>
      </p:sp>
      <p:sp>
        <p:nvSpPr>
          <p:cNvPr id="32770" name="Title 1"/>
          <p:cNvSpPr>
            <a:spLocks noGrp="1"/>
          </p:cNvSpPr>
          <p:nvPr>
            <p:ph type="title"/>
          </p:nvPr>
        </p:nvSpPr>
        <p:spPr bwMode="auto"/>
        <p:txBody>
          <a:bodyPr>
            <a:normAutofit fontScale="90000"/>
          </a:bodyPr>
          <a:lstStyle/>
          <a:p>
            <a:pPr eaLnBrk="1" hangingPunct="1"/>
            <a:r>
              <a:rPr lang="en-US" sz="1800" b="1" cap="none" dirty="0" smtClean="0">
                <a:ea typeface="ヒラギノ角ゴ Pro W3"/>
                <a:cs typeface="ヒラギノ角ゴ Pro W3"/>
              </a:rPr>
              <a:t>HUD CDBG ALLOCATIONS</a:t>
            </a:r>
            <a:br>
              <a:rPr lang="en-US" sz="1800" b="1" cap="none" dirty="0" smtClean="0">
                <a:ea typeface="ヒラギノ角ゴ Pro W3"/>
                <a:cs typeface="ヒラギノ角ゴ Pro W3"/>
              </a:rPr>
            </a:br>
            <a:endParaRPr lang="en-US" sz="1800" cap="none" dirty="0" smtClean="0">
              <a:ea typeface="ヒラギノ角ゴ Pro W3"/>
              <a:cs typeface="ヒラギノ角ゴ Pro W3"/>
            </a:endParaRPr>
          </a:p>
        </p:txBody>
      </p:sp>
      <p:sp>
        <p:nvSpPr>
          <p:cNvPr id="32771" name="Rectangle 3"/>
          <p:cNvSpPr>
            <a:spLocks noGrp="1"/>
          </p:cNvSpPr>
          <p:nvPr>
            <p:ph idx="1"/>
          </p:nvPr>
        </p:nvSpPr>
        <p:spPr/>
        <p:txBody>
          <a:bodyPr/>
          <a:lstStyle/>
          <a:p>
            <a:pPr algn="ctr" eaLnBrk="1" hangingPunct="1">
              <a:buFontTx/>
              <a:buNone/>
            </a:pPr>
            <a:endParaRPr lang="en-US" sz="1600" b="1" dirty="0" smtClean="0">
              <a:ea typeface="ヒラギノ角ゴ Pro W3"/>
              <a:cs typeface="ヒラギノ角ゴ Pro W3"/>
            </a:endParaRPr>
          </a:p>
          <a:p>
            <a:pPr algn="ctr" eaLnBrk="1" hangingPunct="1">
              <a:buFontTx/>
              <a:buNone/>
            </a:pPr>
            <a:r>
              <a:rPr lang="en-US" sz="1600" b="1" dirty="0" smtClean="0">
                <a:ea typeface="ヒラギノ角ゴ Pro W3"/>
                <a:cs typeface="ヒラギノ角ゴ Pro W3"/>
              </a:rPr>
              <a:t>FIVE YEAR ENTITLEMENT SUMMARY (FY 2013-2017)</a:t>
            </a:r>
          </a:p>
        </p:txBody>
      </p:sp>
      <p:graphicFrame>
        <p:nvGraphicFramePr>
          <p:cNvPr id="28732" name="Group 60"/>
          <p:cNvGraphicFramePr>
            <a:graphicFrameLocks noGrp="1"/>
          </p:cNvGraphicFramePr>
          <p:nvPr>
            <p:extLst>
              <p:ext uri="{D42A27DB-BD31-4B8C-83A1-F6EECF244321}">
                <p14:modId xmlns:p14="http://schemas.microsoft.com/office/powerpoint/2010/main" val="1920467123"/>
              </p:ext>
            </p:extLst>
          </p:nvPr>
        </p:nvGraphicFramePr>
        <p:xfrm>
          <a:off x="762000" y="2362200"/>
          <a:ext cx="7937500" cy="2962275"/>
        </p:xfrm>
        <a:graphic>
          <a:graphicData uri="http://schemas.openxmlformats.org/drawingml/2006/table">
            <a:tbl>
              <a:tblPr/>
              <a:tblGrid>
                <a:gridCol w="990600"/>
                <a:gridCol w="1389063"/>
                <a:gridCol w="1389062"/>
                <a:gridCol w="1390650"/>
                <a:gridCol w="1389063"/>
                <a:gridCol w="13890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GillSans Light"/>
                          <a:ea typeface="ヒラギノ角ゴ Pro W3"/>
                          <a:cs typeface="ヒラギノ角ゴ Pro W3"/>
                        </a:rPr>
                        <a:t>2013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GillSans Light"/>
                          <a:ea typeface="ヒラギノ角ゴ Pro W3"/>
                          <a:cs typeface="ヒラギノ角ゴ Pro W3"/>
                        </a:rPr>
                        <a:t>2014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GillSans Light"/>
                          <a:ea typeface="ヒラギノ角ゴ Pro W3"/>
                          <a:cs typeface="ヒラギノ角ゴ Pro W3"/>
                        </a:rPr>
                        <a:t>2015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r>
                        <a:rPr lang="en-US" b="1" dirty="0" smtClean="0">
                          <a:solidFill>
                            <a:schemeClr val="bg1"/>
                          </a:solidFill>
                        </a:rPr>
                        <a:t>2016</a:t>
                      </a:r>
                      <a:endParaRPr lang="en-US" b="1" dirty="0">
                        <a:solidFill>
                          <a:schemeClr val="bg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r>
                        <a:rPr lang="en-US" b="1" dirty="0" smtClean="0">
                          <a:solidFill>
                            <a:schemeClr val="bg1"/>
                          </a:solidFill>
                        </a:rPr>
                        <a:t>2017*</a:t>
                      </a:r>
                      <a:endParaRPr lang="en-US" b="1" dirty="0">
                        <a:solidFill>
                          <a:schemeClr val="bg1"/>
                        </a:solidFill>
                      </a:endParaRPr>
                    </a:p>
                  </a:txBody>
                  <a:tcPr horzOverflow="overflow">
                    <a:lnL w="12700" cap="flat" cmpd="sng" algn="ctr">
                      <a:solidFill>
                        <a:schemeClr val="tx1"/>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CDBG</a:t>
                      </a:r>
                      <a:endParaRPr kumimoji="0" lang="en-US" sz="1800" b="1" i="0" u="none" strike="noStrike" cap="none" normalizeH="0" baseline="0" dirty="0" smtClean="0">
                        <a:ln>
                          <a:noFill/>
                        </a:ln>
                        <a:solidFill>
                          <a:srgbClr val="000000"/>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$2,185,785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$2,145,231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$2,131,803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A"/>
                    </a:solidFill>
                  </a:tcPr>
                </a:tc>
                <a:tc>
                  <a:txBody>
                    <a:bodyPr/>
                    <a:lstStyle/>
                    <a:p>
                      <a:pPr algn="r"/>
                      <a:r>
                        <a:rPr lang="en-US" dirty="0" smtClean="0"/>
                        <a:t>$2,201,149</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A"/>
                    </a:solidFill>
                  </a:tcPr>
                </a:tc>
                <a:tc>
                  <a:txBody>
                    <a:bodyPr/>
                    <a:lstStyle/>
                    <a:p>
                      <a:r>
                        <a:rPr lang="en-US" dirty="0" smtClean="0"/>
                        <a:t>$1,981,035</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5F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HOME</a:t>
                      </a:r>
                      <a:endParaRPr kumimoji="0" lang="en-US" sz="1800" b="1" i="0" u="none" strike="noStrike" cap="none" normalizeH="0" baseline="0" dirty="0" smtClean="0">
                        <a:ln>
                          <a:noFill/>
                        </a:ln>
                        <a:solidFill>
                          <a:srgbClr val="000000"/>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$646,077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$638,502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$561,174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a:r>
                        <a:rPr lang="en-US" dirty="0" smtClean="0"/>
                        <a:t>$595,832</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dirty="0" smtClean="0"/>
                        <a:t>$536,249</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ESG</a:t>
                      </a:r>
                      <a:endParaRPr kumimoji="0" lang="en-US" sz="1800" b="1" i="0" u="none" strike="noStrike" cap="none" normalizeH="0" baseline="0" dirty="0" smtClean="0">
                        <a:ln>
                          <a:noFill/>
                        </a:ln>
                        <a:solidFill>
                          <a:srgbClr val="000000"/>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2C6E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$150,512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$177,570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$191,219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a:r>
                        <a:rPr lang="en-US" dirty="0" smtClean="0"/>
                        <a:t>$191,905</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dirty="0" smtClean="0"/>
                        <a:t>$172,715</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TOTAL</a:t>
                      </a:r>
                      <a:endParaRPr kumimoji="0" lang="en-US" sz="1800" b="1" i="0" u="none" strike="noStrike" cap="none" normalizeH="0" baseline="0" dirty="0" smtClean="0">
                        <a:ln>
                          <a:noFill/>
                        </a:ln>
                        <a:solidFill>
                          <a:srgbClr val="000000"/>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rgbClr val="52C6E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$2,982,374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rgbClr val="E9F5F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$2,961,303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rgbClr val="E9F5F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illSans Light"/>
                          <a:ea typeface="ヒラギノ角ゴ Pro W3"/>
                          <a:cs typeface="ヒラギノ角ゴ Pro W3"/>
                        </a:rPr>
                        <a:t>$2,665,171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rgbClr val="E9F5FA"/>
                    </a:solidFill>
                  </a:tcPr>
                </a:tc>
                <a:tc>
                  <a:txBody>
                    <a:bodyPr/>
                    <a:lstStyle/>
                    <a:p>
                      <a:pPr algn="r"/>
                      <a:r>
                        <a:rPr lang="en-US" dirty="0" smtClean="0"/>
                        <a:t>$2,988,886</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rgbClr val="E9F5FA"/>
                    </a:solidFill>
                  </a:tcPr>
                </a:tc>
                <a:tc>
                  <a:txBody>
                    <a:bodyPr/>
                    <a:lstStyle/>
                    <a:p>
                      <a:r>
                        <a:rPr lang="en-US" dirty="0" smtClean="0"/>
                        <a:t>$2,689,999</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rgbClr val="E9F5FA"/>
                    </a:solidFill>
                  </a:tcPr>
                </a:tc>
              </a:tr>
              <a:tr h="361950">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mn-lt"/>
                          <a:ea typeface="ヒラギノ角ゴ Pro W3"/>
                          <a:cs typeface="ヒラギノ角ゴ Pro W3"/>
                        </a:rPr>
                        <a:t>http://portal.hud.gov/hudportal/HUD?src=/program_offices/comm_planning/about/budget</a:t>
                      </a:r>
                      <a:endParaRPr kumimoji="0" lang="en-US" sz="1400" b="0" i="0" u="none" strike="noStrike" cap="none" normalizeH="0" baseline="0" dirty="0" smtClean="0">
                        <a:ln>
                          <a:noFill/>
                        </a:ln>
                        <a:solidFill>
                          <a:srgbClr val="000000"/>
                        </a:solidFill>
                        <a:effectLst/>
                        <a:latin typeface="GillSans Light"/>
                        <a:ea typeface="ヒラギノ角ゴ Pro W3"/>
                        <a:cs typeface="ヒラギノ角ゴ Pro W3"/>
                      </a:endParaRPr>
                    </a:p>
                  </a:txBody>
                  <a:tcPr horzOverflow="overflow">
                    <a:lnL w="12700" cap="flat" cmpd="sng" algn="ctr">
                      <a:solidFill>
                        <a:srgbClr val="52C6E2"/>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illSans Light"/>
                          <a:ea typeface="ヒラギノ角ゴ Pro W3"/>
                          <a:cs typeface="ヒラギノ角ゴ Pro W3"/>
                        </a:rPr>
                        <a:t>* Estimated amounts only</a:t>
                      </a:r>
                    </a:p>
                  </a:txBody>
                  <a:tcPr horzOverflow="overflow">
                    <a:lnL w="12700" cap="flat" cmpd="sng" algn="ctr">
                      <a:solidFill>
                        <a:srgbClr val="52C6E2"/>
                      </a:solidFill>
                      <a:prstDash val="solid"/>
                      <a:round/>
                      <a:headEnd type="none" w="med" len="med"/>
                      <a:tailEnd type="none" w="med" len="med"/>
                    </a:lnL>
                    <a:lnR w="12700" cap="flat" cmpd="sng" algn="ctr">
                      <a:solidFill>
                        <a:srgbClr val="52C6E2"/>
                      </a:solidFill>
                      <a:prstDash val="solid"/>
                      <a:round/>
                      <a:headEnd type="none" w="med" len="med"/>
                      <a:tailEnd type="none" w="med" len="med"/>
                    </a:lnR>
                    <a:lnT w="12700" cap="flat" cmpd="sng" algn="ctr">
                      <a:solidFill>
                        <a:srgbClr val="52C6E2"/>
                      </a:solidFill>
                      <a:prstDash val="solid"/>
                      <a:round/>
                      <a:headEnd type="none" w="med" len="med"/>
                      <a:tailEnd type="none" w="med" len="med"/>
                    </a:lnT>
                    <a:lnB w="12700" cap="flat" cmpd="sng" algn="ctr">
                      <a:solidFill>
                        <a:srgbClr val="52C6E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Package</a:t>
            </a:r>
            <a:endParaRPr lang="en-US" dirty="0"/>
          </a:p>
        </p:txBody>
      </p:sp>
      <p:sp>
        <p:nvSpPr>
          <p:cNvPr id="3" name="Content Placeholder 2"/>
          <p:cNvSpPr>
            <a:spLocks noGrp="1"/>
          </p:cNvSpPr>
          <p:nvPr>
            <p:ph idx="1"/>
          </p:nvPr>
        </p:nvSpPr>
        <p:spPr/>
        <p:txBody>
          <a:bodyPr/>
          <a:lstStyle/>
          <a:p>
            <a:r>
              <a:rPr lang="en-US" dirty="0" smtClean="0"/>
              <a:t>Application (One original, 12 copies)</a:t>
            </a:r>
          </a:p>
          <a:p>
            <a:r>
              <a:rPr lang="en-US" dirty="0" smtClean="0"/>
              <a:t>Project Overview and Information</a:t>
            </a:r>
          </a:p>
          <a:p>
            <a:r>
              <a:rPr lang="en-US" dirty="0" smtClean="0"/>
              <a:t>Attachments (14, if applicable) </a:t>
            </a:r>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30</a:t>
            </a:fld>
            <a:endParaRPr lang="en-US" dirty="0"/>
          </a:p>
        </p:txBody>
      </p:sp>
    </p:spTree>
    <p:extLst>
      <p:ext uri="{BB962C8B-B14F-4D97-AF65-F5344CB8AC3E}">
        <p14:creationId xmlns:p14="http://schemas.microsoft.com/office/powerpoint/2010/main" val="3839647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Pre-Agreement workshop</a:t>
            </a:r>
            <a:endParaRPr lang="en-US" dirty="0"/>
          </a:p>
        </p:txBody>
      </p:sp>
      <p:sp>
        <p:nvSpPr>
          <p:cNvPr id="3" name="Content Placeholder 2"/>
          <p:cNvSpPr>
            <a:spLocks noGrp="1"/>
          </p:cNvSpPr>
          <p:nvPr>
            <p:ph idx="1"/>
          </p:nvPr>
        </p:nvSpPr>
        <p:spPr/>
        <p:txBody>
          <a:bodyPr/>
          <a:lstStyle/>
          <a:p>
            <a:r>
              <a:rPr lang="en-US" dirty="0" smtClean="0"/>
              <a:t>All CDBG Awardees need to attend a mandatory Pre-Agreement Workshop scheduled early June 2017</a:t>
            </a:r>
          </a:p>
          <a:p>
            <a:r>
              <a:rPr lang="en-US" dirty="0" smtClean="0"/>
              <a:t>New CDBG Awardees need to schedule a date for a site visit  </a:t>
            </a:r>
          </a:p>
          <a:p>
            <a:r>
              <a:rPr lang="en-US" dirty="0" smtClean="0"/>
              <a:t>All CDBG Awardees will receive an Environmental Review Report for the project before any use of federal money</a:t>
            </a:r>
          </a:p>
          <a:p>
            <a:r>
              <a:rPr lang="en-US" dirty="0" smtClean="0"/>
              <a:t>All CDBG </a:t>
            </a:r>
            <a:r>
              <a:rPr lang="en-US" dirty="0" err="1" smtClean="0"/>
              <a:t>Subrecipients</a:t>
            </a:r>
            <a:r>
              <a:rPr lang="en-US" dirty="0" smtClean="0"/>
              <a:t> must receive an executed Agreement before any billing can be processed</a:t>
            </a:r>
            <a:endParaRPr lang="en-US"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31</a:t>
            </a:fld>
            <a:endParaRPr lang="en-US" dirty="0"/>
          </a:p>
        </p:txBody>
      </p:sp>
    </p:spTree>
    <p:extLst>
      <p:ext uri="{BB962C8B-B14F-4D97-AF65-F5344CB8AC3E}">
        <p14:creationId xmlns:p14="http://schemas.microsoft.com/office/powerpoint/2010/main" val="2933820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6D2209E-FC9A-431D-97CF-1863723CB5F0}" type="slidenum">
              <a:rPr lang="en-US"/>
              <a:pPr>
                <a:defRPr/>
              </a:pPr>
              <a:t>32</a:t>
            </a:fld>
            <a:endParaRPr lang="en-US" dirty="0"/>
          </a:p>
        </p:txBody>
      </p:sp>
      <p:sp>
        <p:nvSpPr>
          <p:cNvPr id="33794" name="Rectangle 2"/>
          <p:cNvSpPr>
            <a:spLocks noGrp="1"/>
          </p:cNvSpPr>
          <p:nvPr>
            <p:ph type="title" idx="4294967295"/>
          </p:nvPr>
        </p:nvSpPr>
        <p:spPr bwMode="auto">
          <a:noFill/>
        </p:spPr>
        <p:txBody>
          <a:bodyPr/>
          <a:lstStyle/>
          <a:p>
            <a:r>
              <a:rPr lang="en-US" b="1" cap="none" dirty="0" smtClean="0">
                <a:ea typeface="ヒラギノ角ゴ Pro W3"/>
                <a:cs typeface="ヒラギノ角ゴ Pro W3"/>
              </a:rPr>
              <a:t>General Information</a:t>
            </a:r>
          </a:p>
        </p:txBody>
      </p:sp>
      <p:sp>
        <p:nvSpPr>
          <p:cNvPr id="33795" name="Rectangle 3"/>
          <p:cNvSpPr>
            <a:spLocks noGrp="1"/>
          </p:cNvSpPr>
          <p:nvPr>
            <p:ph type="body" idx="4294967295"/>
          </p:nvPr>
        </p:nvSpPr>
        <p:spPr/>
        <p:txBody>
          <a:bodyPr/>
          <a:lstStyle/>
          <a:p>
            <a:pPr>
              <a:buClr>
                <a:schemeClr val="tx1"/>
              </a:buClr>
              <a:buFontTx/>
              <a:buNone/>
            </a:pPr>
            <a:endParaRPr lang="en-US" sz="1600" dirty="0" smtClean="0">
              <a:ea typeface="ヒラギノ角ゴ Pro W3"/>
              <a:cs typeface="ヒラギノ角ゴ Pro W3"/>
            </a:endParaRPr>
          </a:p>
          <a:p>
            <a:endParaRPr lang="en-US" sz="1600" dirty="0" smtClean="0">
              <a:ea typeface="ヒラギノ角ゴ Pro W3"/>
              <a:cs typeface="ヒラギノ角ゴ Pro W3"/>
            </a:endParaRPr>
          </a:p>
          <a:p>
            <a:pPr marL="457200" lvl="1" indent="0">
              <a:buClr>
                <a:schemeClr val="tx1"/>
              </a:buClr>
              <a:buNone/>
            </a:pPr>
            <a:r>
              <a:rPr lang="en-US" dirty="0" smtClean="0">
                <a:ea typeface="ヒラギノ角ゴ Pro W3"/>
              </a:rPr>
              <a:t>Contact information:</a:t>
            </a:r>
            <a:endParaRPr lang="en-US" dirty="0">
              <a:ea typeface="ヒラギノ角ゴ Pro W3"/>
            </a:endParaRPr>
          </a:p>
          <a:p>
            <a:pPr marL="457200" lvl="1" indent="0">
              <a:buClr>
                <a:schemeClr val="tx1"/>
              </a:buClr>
              <a:buNone/>
            </a:pPr>
            <a:endParaRPr lang="en-US" dirty="0" smtClean="0">
              <a:ea typeface="ヒラギノ角ゴ Pro W3"/>
            </a:endParaRPr>
          </a:p>
          <a:p>
            <a:pPr marL="457200" lvl="1" indent="0">
              <a:buClr>
                <a:schemeClr val="tx1"/>
              </a:buClr>
              <a:buNone/>
            </a:pPr>
            <a:r>
              <a:rPr lang="en-US" dirty="0" smtClean="0">
                <a:ea typeface="ヒラギノ角ゴ Pro W3"/>
              </a:rPr>
              <a:t>Arturo Casillas	385-8094 arturo.casillas@oxnard.org</a:t>
            </a:r>
          </a:p>
          <a:p>
            <a:pPr marL="457200" lvl="1" indent="0">
              <a:buClr>
                <a:schemeClr val="tx1"/>
              </a:buClr>
              <a:buNone/>
            </a:pPr>
            <a:r>
              <a:rPr lang="en-US" dirty="0" smtClean="0">
                <a:ea typeface="ヒラギノ角ゴ Pro W3"/>
              </a:rPr>
              <a:t>Juliette </a:t>
            </a:r>
            <a:r>
              <a:rPr lang="en-US" dirty="0">
                <a:ea typeface="ヒラギノ角ゴ Pro W3"/>
              </a:rPr>
              <a:t>Dang	</a:t>
            </a:r>
            <a:r>
              <a:rPr lang="en-US" dirty="0" smtClean="0">
                <a:ea typeface="ヒラギノ角ゴ Pro W3"/>
              </a:rPr>
              <a:t>385-7493 juliette.dang@oxnard.org</a:t>
            </a:r>
          </a:p>
          <a:p>
            <a:pPr marL="457200" lvl="1" indent="0">
              <a:buClr>
                <a:schemeClr val="tx1"/>
              </a:buClr>
              <a:buNone/>
            </a:pPr>
            <a:r>
              <a:rPr lang="en-US" dirty="0" err="1" smtClean="0">
                <a:ea typeface="ヒラギノ角ゴ Pro W3"/>
              </a:rPr>
              <a:t>Diedre</a:t>
            </a:r>
            <a:r>
              <a:rPr lang="en-US" dirty="0" smtClean="0">
                <a:ea typeface="ヒラギノ角ゴ Pro W3"/>
              </a:rPr>
              <a:t> </a:t>
            </a:r>
            <a:r>
              <a:rPr lang="en-US" dirty="0" err="1" smtClean="0">
                <a:ea typeface="ヒラギノ角ゴ Pro W3"/>
              </a:rPr>
              <a:t>Kobuke</a:t>
            </a:r>
            <a:r>
              <a:rPr lang="en-US" dirty="0" smtClean="0">
                <a:ea typeface="ヒラギノ角ゴ Pro W3"/>
              </a:rPr>
              <a:t>	385-7831 diedre.kobuke@oxnard.org</a:t>
            </a:r>
          </a:p>
          <a:p>
            <a:pPr marL="457200" lvl="1" indent="0">
              <a:buClr>
                <a:schemeClr val="tx1"/>
              </a:buClr>
              <a:buNone/>
            </a:pPr>
            <a:r>
              <a:rPr lang="en-US" dirty="0">
                <a:ea typeface="ヒラギノ角ゴ Pro W3"/>
              </a:rPr>
              <a:t>	</a:t>
            </a:r>
            <a:r>
              <a:rPr lang="en-US" sz="1800" dirty="0" smtClean="0">
                <a:ea typeface="ヒラギノ角ゴ Pro W3"/>
                <a:cs typeface="ヒラギノ角ゴ Pro W3"/>
              </a:rPr>
              <a:t>*******************</a:t>
            </a:r>
          </a:p>
        </p:txBody>
      </p:sp>
    </p:spTree>
    <p:extLst>
      <p:ext uri="{BB962C8B-B14F-4D97-AF65-F5344CB8AC3E}">
        <p14:creationId xmlns:p14="http://schemas.microsoft.com/office/powerpoint/2010/main" val="1559811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352800"/>
            <a:ext cx="8458200" cy="2057400"/>
          </a:xfrm>
        </p:spPr>
        <p:txBody>
          <a:bodyPr/>
          <a:lstStyle/>
          <a:p>
            <a:pPr>
              <a:defRPr/>
            </a:pPr>
            <a:r>
              <a:rPr lang="en-US" sz="2800" cap="none" dirty="0" smtClean="0">
                <a:ea typeface="ヒラギノ角ゴ Pro W3"/>
                <a:cs typeface="ヒラギノ角ゴ Pro W3"/>
              </a:rPr>
              <a:t>QUESTIONS?</a:t>
            </a:r>
            <a:br>
              <a:rPr lang="en-US" sz="2800" cap="none" dirty="0" smtClean="0">
                <a:ea typeface="ヒラギノ角ゴ Pro W3"/>
                <a:cs typeface="ヒラギノ角ゴ Pro W3"/>
              </a:rPr>
            </a:br>
            <a:r>
              <a:rPr lang="en-US" sz="1800" cap="none" dirty="0" smtClean="0">
                <a:ea typeface="ヒラギノ角ゴ Pro W3"/>
                <a:cs typeface="ヒラギノ角ゴ Pro W3"/>
              </a:rPr>
              <a:t>Written comments are recommended via email contact:</a:t>
            </a:r>
            <a:br>
              <a:rPr lang="en-US" sz="1800" cap="none" dirty="0" smtClean="0">
                <a:ea typeface="ヒラギノ角ゴ Pro W3"/>
                <a:cs typeface="ヒラギノ角ゴ Pro W3"/>
              </a:rPr>
            </a:br>
            <a:r>
              <a:rPr lang="en-US" sz="1800" cap="none" dirty="0" smtClean="0">
                <a:ea typeface="ヒラギノ角ゴ Pro W3"/>
                <a:cs typeface="ヒラギノ角ゴ Pro W3"/>
              </a:rPr>
              <a:t>juliette.dang@oxnard.org</a:t>
            </a:r>
            <a:br>
              <a:rPr lang="en-US" sz="1800" cap="none" dirty="0" smtClean="0">
                <a:ea typeface="ヒラギノ角ゴ Pro W3"/>
                <a:cs typeface="ヒラギノ角ゴ Pro W3"/>
              </a:rPr>
            </a:br>
            <a:r>
              <a:rPr lang="en-US" sz="1800" cap="none" dirty="0" smtClean="0">
                <a:ea typeface="ヒラギノ角ゴ Pro W3"/>
                <a:cs typeface="ヒラギノ角ゴ Pro W3"/>
              </a:rPr>
              <a:t>Phone contact: Juliette Dang,  805-385-7493 </a:t>
            </a:r>
            <a:br>
              <a:rPr lang="en-US" sz="1800" cap="none" dirty="0" smtClean="0">
                <a:ea typeface="ヒラギノ角ゴ Pro W3"/>
                <a:cs typeface="ヒラギノ角ゴ Pro W3"/>
              </a:rPr>
            </a:br>
            <a:r>
              <a:rPr lang="en-US" sz="1800" cap="none" dirty="0" smtClean="0">
                <a:ea typeface="ヒラギノ角ゴ Pro W3"/>
                <a:cs typeface="ヒラギノ角ゴ Pro W3"/>
              </a:rPr>
              <a:t>                      </a:t>
            </a:r>
            <a:endParaRPr lang="en-US" sz="2800" cap="none" dirty="0" smtClean="0">
              <a:ea typeface="ヒラギノ角ゴ Pro W3"/>
              <a:cs typeface="ヒラギノ角ゴ Pro W3"/>
            </a:endParaRPr>
          </a:p>
        </p:txBody>
      </p:sp>
      <p:sp>
        <p:nvSpPr>
          <p:cNvPr id="33794" name="Footer Placeholder 3"/>
          <p:cNvSpPr txBox="1">
            <a:spLocks/>
          </p:cNvSpPr>
          <p:nvPr/>
        </p:nvSpPr>
        <p:spPr bwMode="auto">
          <a:xfrm>
            <a:off x="228600" y="5943600"/>
            <a:ext cx="5715000" cy="609600"/>
          </a:xfrm>
          <a:prstGeom prst="rect">
            <a:avLst/>
          </a:prstGeom>
          <a:noFill/>
          <a:ln w="9525">
            <a:noFill/>
            <a:miter lim="800000"/>
            <a:headEnd/>
            <a:tailEnd/>
          </a:ln>
        </p:spPr>
        <p:txBody>
          <a:bodyPr/>
          <a:lstStyle/>
          <a:p>
            <a:r>
              <a:rPr lang="en-US" sz="1400" dirty="0">
                <a:solidFill>
                  <a:schemeClr val="bg1"/>
                </a:solidFill>
              </a:rPr>
              <a:t>FY 2013-2018 CONSOLIDATED PLAN</a:t>
            </a:r>
          </a:p>
          <a:p>
            <a:r>
              <a:rPr lang="en-US" sz="1400" dirty="0">
                <a:solidFill>
                  <a:schemeClr val="bg1"/>
                </a:solidFill>
              </a:rPr>
              <a:t>FY </a:t>
            </a:r>
            <a:r>
              <a:rPr lang="en-US" sz="1400" dirty="0" smtClean="0">
                <a:solidFill>
                  <a:schemeClr val="bg1"/>
                </a:solidFill>
              </a:rPr>
              <a:t>2017-2018 </a:t>
            </a:r>
            <a:r>
              <a:rPr lang="en-US" sz="1400" dirty="0">
                <a:solidFill>
                  <a:schemeClr val="bg1"/>
                </a:solidFill>
              </a:rPr>
              <a:t>ACTION PLAN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B7C5D64-B3D2-417D-8BEF-4A97618AEBB3}" type="slidenum">
              <a:rPr lang="en-US"/>
              <a:pPr>
                <a:defRPr/>
              </a:pPr>
              <a:t>4</a:t>
            </a:fld>
            <a:endParaRPr lang="en-US" dirty="0"/>
          </a:p>
        </p:txBody>
      </p:sp>
      <p:sp>
        <p:nvSpPr>
          <p:cNvPr id="25602" name="Title 1"/>
          <p:cNvSpPr>
            <a:spLocks noGrp="1"/>
          </p:cNvSpPr>
          <p:nvPr>
            <p:ph type="title"/>
          </p:nvPr>
        </p:nvSpPr>
        <p:spPr bwMode="auto"/>
        <p:txBody>
          <a:bodyPr/>
          <a:lstStyle/>
          <a:p>
            <a:pPr eaLnBrk="1" hangingPunct="1"/>
            <a:r>
              <a:rPr lang="en-US" cap="none" dirty="0" smtClean="0">
                <a:ea typeface="ヒラギノ角ゴ Pro W3"/>
                <a:cs typeface="ヒラギノ角ゴ Pro W3"/>
              </a:rPr>
              <a:t>CDBG ENTITLEMENT GRANT PROGRAM OBJECTIVES </a:t>
            </a:r>
          </a:p>
        </p:txBody>
      </p:sp>
      <p:sp>
        <p:nvSpPr>
          <p:cNvPr id="25603" name="Content Placeholder 2"/>
          <p:cNvSpPr>
            <a:spLocks noGrp="1"/>
          </p:cNvSpPr>
          <p:nvPr>
            <p:ph idx="1"/>
          </p:nvPr>
        </p:nvSpPr>
        <p:spPr>
          <a:xfrm>
            <a:off x="304800" y="1066800"/>
            <a:ext cx="8610600" cy="4953000"/>
          </a:xfrm>
        </p:spPr>
        <p:txBody>
          <a:bodyPr/>
          <a:lstStyle/>
          <a:p>
            <a:pPr marL="0" indent="0" algn="just" eaLnBrk="1" hangingPunct="1">
              <a:buNone/>
            </a:pPr>
            <a:r>
              <a:rPr lang="en-US" sz="1800" b="1" dirty="0">
                <a:ea typeface="ヒラギノ角ゴ Pro W3"/>
                <a:cs typeface="ヒラギノ角ゴ Pro W3"/>
              </a:rPr>
              <a:t>P</a:t>
            </a:r>
            <a:r>
              <a:rPr lang="en-US" sz="1800" b="1" dirty="0" smtClean="0">
                <a:ea typeface="ヒラギノ角ゴ Pro W3"/>
                <a:cs typeface="ヒラギノ角ゴ Pro W3"/>
              </a:rPr>
              <a:t>rimary objective: </a:t>
            </a:r>
            <a:r>
              <a:rPr lang="en-US" sz="1800" dirty="0" smtClean="0">
                <a:ea typeface="ヒラギノ角ゴ Pro W3"/>
                <a:cs typeface="ヒラギノ角ゴ Pro W3"/>
              </a:rPr>
              <a:t>viable urban communities by providing decent housing,  suitable living environment, and expanded economic opportunities, principally for persons of low and moderate income.  Two </a:t>
            </a:r>
            <a:r>
              <a:rPr lang="en-US" sz="1800" b="1" dirty="0" smtClean="0">
                <a:ea typeface="ヒラギノ角ゴ Pro W3"/>
                <a:cs typeface="ヒラギノ角ゴ Pro W3"/>
              </a:rPr>
              <a:t>ways</a:t>
            </a:r>
            <a:r>
              <a:rPr lang="en-US" sz="1800" dirty="0" smtClean="0">
                <a:ea typeface="ヒラギノ角ゴ Pro W3"/>
                <a:cs typeface="ヒラギノ角ゴ Pro W3"/>
              </a:rPr>
              <a:t> to achieve this objective :</a:t>
            </a:r>
          </a:p>
          <a:p>
            <a:pPr marL="740664" indent="-283464" algn="just" eaLnBrk="1" hangingPunct="1">
              <a:buFont typeface="Wingdings" panose="05000000000000000000" pitchFamily="2" charset="2"/>
              <a:buChar char="Ø"/>
            </a:pPr>
            <a:r>
              <a:rPr lang="en-US" sz="1800" dirty="0" smtClean="0">
                <a:ea typeface="ヒラギノ角ゴ Pro W3"/>
              </a:rPr>
              <a:t>Provide eligible activities </a:t>
            </a:r>
            <a:r>
              <a:rPr lang="en-US" sz="1800" dirty="0">
                <a:ea typeface="ヒラギノ角ゴ Pro W3"/>
              </a:rPr>
              <a:t>CFR 570.201 to 570.206 Eligible Activities </a:t>
            </a:r>
            <a:endParaRPr lang="en-US" sz="1800" dirty="0" smtClean="0">
              <a:ea typeface="ヒラギノ角ゴ Pro W3"/>
            </a:endParaRPr>
          </a:p>
          <a:p>
            <a:pPr marL="740664" indent="-283464" algn="just" eaLnBrk="1" hangingPunct="1">
              <a:buFont typeface="Wingdings" panose="05000000000000000000" pitchFamily="2" charset="2"/>
              <a:buChar char="Ø"/>
            </a:pPr>
            <a:r>
              <a:rPr lang="en-US" sz="1800" dirty="0" smtClean="0">
                <a:ea typeface="ヒラギノ角ゴ Pro W3"/>
              </a:rPr>
              <a:t>Meet one of the three national objectives </a:t>
            </a:r>
            <a:r>
              <a:rPr lang="en-US" sz="1800" dirty="0">
                <a:ea typeface="ヒラギノ角ゴ Pro W3"/>
              </a:rPr>
              <a:t>CFR 570.208 Criteria for National Objectives</a:t>
            </a:r>
            <a:r>
              <a:rPr lang="en-US" sz="1800" dirty="0" smtClean="0">
                <a:ea typeface="ヒラギノ角ゴ Pro W3"/>
              </a:rPr>
              <a:t>)</a:t>
            </a:r>
          </a:p>
          <a:p>
            <a:pPr marL="1140714" lvl="1" indent="-283464" algn="just" eaLnBrk="1" hangingPunct="1">
              <a:buFont typeface="Wingdings" panose="05000000000000000000" pitchFamily="2" charset="2"/>
              <a:buChar char="Ø"/>
            </a:pPr>
            <a:r>
              <a:rPr lang="en-US" sz="1400" dirty="0" smtClean="0">
                <a:ea typeface="ヒラギノ角ゴ Pro W3"/>
              </a:rPr>
              <a:t>benefit extremely low-, very low and low-income persons</a:t>
            </a:r>
          </a:p>
          <a:p>
            <a:pPr marL="1140714" lvl="1" indent="-283464" algn="just" eaLnBrk="1" hangingPunct="1">
              <a:buFont typeface="Wingdings" panose="05000000000000000000" pitchFamily="2" charset="2"/>
              <a:buChar char="Ø"/>
            </a:pPr>
            <a:r>
              <a:rPr lang="en-US" sz="1400" dirty="0" smtClean="0">
                <a:ea typeface="ヒラギノ角ゴ Pro W3"/>
              </a:rPr>
              <a:t>prevent and eliminate slums or blight</a:t>
            </a:r>
          </a:p>
          <a:p>
            <a:pPr marL="1140714" lvl="1" indent="-283464" algn="just" eaLnBrk="1" hangingPunct="1">
              <a:buFont typeface="Wingdings" panose="05000000000000000000" pitchFamily="2" charset="2"/>
              <a:buChar char="Ø"/>
            </a:pPr>
            <a:r>
              <a:rPr lang="en-US" sz="1400" dirty="0" smtClean="0">
                <a:ea typeface="ヒラギノ角ゴ Pro W3"/>
              </a:rPr>
              <a:t>meet community development needs having a particular urgency</a:t>
            </a:r>
            <a:endParaRPr lang="en-US" sz="1800" dirty="0" smtClean="0">
              <a:ea typeface="ヒラギノ角ゴ Pro W3"/>
            </a:endParaRPr>
          </a:p>
          <a:p>
            <a:pPr marL="740664" lvl="1" indent="-283464" eaLnBrk="1" hangingPunct="1">
              <a:spcBef>
                <a:spcPts val="240"/>
              </a:spcBef>
              <a:buFont typeface="Arial" panose="020B0604020202020204" pitchFamily="34" charset="0"/>
              <a:buChar char="•"/>
            </a:pPr>
            <a:endParaRPr lang="en-US" dirty="0">
              <a:ea typeface="ヒラギノ角ゴ Pro W3"/>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DBB1253-15C9-4174-8CBC-F9B5CE4C6519}" type="slidenum">
              <a:rPr lang="en-US"/>
              <a:pPr>
                <a:defRPr/>
              </a:pPr>
              <a:t>5</a:t>
            </a:fld>
            <a:endParaRPr lang="en-US" dirty="0"/>
          </a:p>
        </p:txBody>
      </p:sp>
      <p:sp>
        <p:nvSpPr>
          <p:cNvPr id="24577" name="Rectangle 2"/>
          <p:cNvSpPr>
            <a:spLocks noGrp="1"/>
          </p:cNvSpPr>
          <p:nvPr>
            <p:ph type="title" idx="4294967295"/>
          </p:nvPr>
        </p:nvSpPr>
        <p:spPr bwMode="auto"/>
        <p:txBody>
          <a:bodyPr>
            <a:normAutofit fontScale="90000"/>
          </a:bodyPr>
          <a:lstStyle/>
          <a:p>
            <a:pPr>
              <a:lnSpc>
                <a:spcPct val="80000"/>
              </a:lnSpc>
              <a:defRPr/>
            </a:pPr>
            <a:r>
              <a:rPr lang="en-US" dirty="0">
                <a:ea typeface="ヒラギノ角ゴ Pro W3"/>
                <a:cs typeface="ヒラギノ角ゴ Pro W3"/>
              </a:rPr>
              <a:t>FISCAL YEAR </a:t>
            </a:r>
            <a:r>
              <a:rPr lang="en-US" dirty="0" smtClean="0">
                <a:ea typeface="ヒラギノ角ゴ Pro W3"/>
                <a:cs typeface="ヒラギノ角ゴ Pro W3"/>
              </a:rPr>
              <a:t>2016 INCOME </a:t>
            </a:r>
            <a:r>
              <a:rPr lang="en-US" dirty="0">
                <a:ea typeface="ヒラギノ角ゴ Pro W3"/>
                <a:cs typeface="ヒラギノ角ゴ Pro W3"/>
              </a:rPr>
              <a:t>LIMIT SUMMARY </a:t>
            </a:r>
            <a:br>
              <a:rPr lang="en-US" dirty="0">
                <a:ea typeface="ヒラギノ角ゴ Pro W3"/>
                <a:cs typeface="ヒラギノ角ゴ Pro W3"/>
              </a:rPr>
            </a:br>
            <a:r>
              <a:rPr lang="en-US" dirty="0">
                <a:ea typeface="ヒラギノ角ゴ Pro W3"/>
                <a:cs typeface="ヒラギノ角ゴ Pro W3"/>
              </a:rPr>
              <a:t>FOR VENTURA COUNTY</a:t>
            </a:r>
          </a:p>
        </p:txBody>
      </p:sp>
      <p:sp>
        <p:nvSpPr>
          <p:cNvPr id="26627" name="Rectangle 2"/>
          <p:cNvSpPr>
            <a:spLocks noGrp="1"/>
          </p:cNvSpPr>
          <p:nvPr>
            <p:ph type="body" idx="4294967295"/>
          </p:nvPr>
        </p:nvSpPr>
        <p:spPr/>
        <p:txBody>
          <a:bodyPr/>
          <a:lstStyle/>
          <a:p>
            <a:pPr algn="ctr" eaLnBrk="1" hangingPunct="1">
              <a:lnSpc>
                <a:spcPct val="80000"/>
              </a:lnSpc>
              <a:buFontTx/>
              <a:buNone/>
            </a:pPr>
            <a:endParaRPr lang="en-US" sz="900" dirty="0" smtClean="0">
              <a:ea typeface="ヒラギノ角ゴ Pro W3"/>
              <a:cs typeface="ヒラギノ角ゴ Pro W3"/>
            </a:endParaRPr>
          </a:p>
          <a:p>
            <a:pPr algn="ctr" eaLnBrk="1" hangingPunct="1">
              <a:lnSpc>
                <a:spcPct val="80000"/>
              </a:lnSpc>
              <a:buFontTx/>
              <a:buNone/>
            </a:pPr>
            <a:endParaRPr lang="en-US" sz="900" dirty="0" smtClean="0">
              <a:ea typeface="ヒラギノ角ゴ Pro W3"/>
              <a:cs typeface="ヒラギノ角ゴ Pro W3"/>
            </a:endParaRPr>
          </a:p>
        </p:txBody>
      </p:sp>
      <p:graphicFrame>
        <p:nvGraphicFramePr>
          <p:cNvPr id="2" name="Table 1"/>
          <p:cNvGraphicFramePr>
            <a:graphicFrameLocks noGrp="1"/>
          </p:cNvGraphicFramePr>
          <p:nvPr>
            <p:extLst>
              <p:ext uri="{D42A27DB-BD31-4B8C-83A1-F6EECF244321}">
                <p14:modId xmlns:p14="http://schemas.microsoft.com/office/powerpoint/2010/main" val="3020098196"/>
              </p:ext>
            </p:extLst>
          </p:nvPr>
        </p:nvGraphicFramePr>
        <p:xfrm>
          <a:off x="609600" y="1905000"/>
          <a:ext cx="8001000" cy="3267863"/>
        </p:xfrm>
        <a:graphic>
          <a:graphicData uri="http://schemas.openxmlformats.org/drawingml/2006/table">
            <a:tbl>
              <a:tblPr firstRow="1" bandRow="1">
                <a:tableStyleId>{FABFCF23-3B69-468F-B69F-88F6DE6A72F2}</a:tableStyleId>
              </a:tblPr>
              <a:tblGrid>
                <a:gridCol w="889000"/>
                <a:gridCol w="889000"/>
                <a:gridCol w="889000"/>
                <a:gridCol w="889000"/>
                <a:gridCol w="889000"/>
                <a:gridCol w="889000"/>
                <a:gridCol w="889000"/>
                <a:gridCol w="889000"/>
                <a:gridCol w="889000"/>
              </a:tblGrid>
              <a:tr h="1143428">
                <a:tc>
                  <a:txBody>
                    <a:bodyPr/>
                    <a:lstStyle/>
                    <a:p>
                      <a:endParaRPr lang="en-US" sz="1200" dirty="0" smtClean="0"/>
                    </a:p>
                    <a:p>
                      <a:r>
                        <a:rPr lang="en-US" sz="1200" dirty="0" smtClean="0"/>
                        <a:t>Income Limit Category</a:t>
                      </a:r>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1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2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3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4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5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6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7 Person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200" dirty="0" smtClean="0"/>
                    </a:p>
                    <a:p>
                      <a:endParaRPr lang="en-US" sz="1200" dirty="0" smtClean="0"/>
                    </a:p>
                    <a:p>
                      <a:r>
                        <a:rPr lang="en-US" sz="1200" dirty="0" smtClean="0"/>
                        <a:t>8 Person</a:t>
                      </a:r>
                      <a:endParaRPr lang="en-US"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844275">
                <a:tc>
                  <a:txBody>
                    <a:bodyPr/>
                    <a:lstStyle/>
                    <a:p>
                      <a:pPr algn="ctr"/>
                      <a:r>
                        <a:rPr lang="en-US" sz="1200" dirty="0" smtClean="0"/>
                        <a:t>Extremely</a:t>
                      </a:r>
                      <a:r>
                        <a:rPr lang="en-US" sz="1200" baseline="0" dirty="0" smtClean="0"/>
                        <a:t> Low Income (30%)</a:t>
                      </a:r>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$19,600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$22,400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$25,200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$28,000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$30,250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$32,580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$36,730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$40,890</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5248">
                <a:tc>
                  <a:txBody>
                    <a:bodyPr/>
                    <a:lstStyle/>
                    <a:p>
                      <a:pPr algn="ctr"/>
                      <a:r>
                        <a:rPr lang="en-US" sz="1200" dirty="0" smtClean="0"/>
                        <a:t>Very Low Income (50%)</a:t>
                      </a:r>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$32,700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$37,400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$42,050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$46,700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$50,450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$54,200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$57,950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$61,650</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5248">
                <a:tc>
                  <a:txBody>
                    <a:bodyPr/>
                    <a:lstStyle/>
                    <a:p>
                      <a:pPr algn="ctr"/>
                      <a:r>
                        <a:rPr lang="en-US" sz="1200" dirty="0" smtClean="0"/>
                        <a:t>Low</a:t>
                      </a:r>
                      <a:r>
                        <a:rPr lang="en-US" sz="1200" baseline="0" dirty="0" smtClean="0"/>
                        <a:t> Income (80%)</a:t>
                      </a:r>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$52,300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$59,800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$67,250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$74,700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$80,700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$86,700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b="0" dirty="0" smtClean="0"/>
                        <a:t>$92,650</a:t>
                      </a:r>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lang="en-US" sz="1200" dirty="0" smtClean="0"/>
                        <a:t>$98,650</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4485513"/>
              </p:ext>
            </p:extLst>
          </p:nvPr>
        </p:nvGraphicFramePr>
        <p:xfrm>
          <a:off x="1524000" y="1397000"/>
          <a:ext cx="6096000" cy="370840"/>
        </p:xfrm>
        <a:graphic>
          <a:graphicData uri="http://schemas.openxmlformats.org/drawingml/2006/table">
            <a:tbl>
              <a:tblPr firstRow="1" bandRow="1">
                <a:tableStyleId>{22838BEF-8BB2-4498-84A7-C5851F593DF1}</a:tableStyleId>
              </a:tblPr>
              <a:tblGrid>
                <a:gridCol w="6096000"/>
              </a:tblGrid>
              <a:tr h="370840">
                <a:tc>
                  <a:txBody>
                    <a:bodyPr/>
                    <a:lstStyle/>
                    <a:p>
                      <a:pPr algn="ctr"/>
                      <a:r>
                        <a:rPr lang="en-US" dirty="0" smtClean="0"/>
                        <a:t>Median Income $88,300</a:t>
                      </a:r>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07624055"/>
              </p:ext>
            </p:extLst>
          </p:nvPr>
        </p:nvGraphicFramePr>
        <p:xfrm>
          <a:off x="685800" y="5486400"/>
          <a:ext cx="7467600" cy="762000"/>
        </p:xfrm>
        <a:graphic>
          <a:graphicData uri="http://schemas.openxmlformats.org/drawingml/2006/table">
            <a:tbl>
              <a:tblPr firstRow="1" bandRow="1">
                <a:tableStyleId>{22838BEF-8BB2-4498-84A7-C5851F593DF1}</a:tableStyleId>
              </a:tblPr>
              <a:tblGrid>
                <a:gridCol w="7467600"/>
              </a:tblGrid>
              <a:tr h="762000">
                <a:tc>
                  <a:txBody>
                    <a:bodyPr/>
                    <a:lstStyle/>
                    <a:p>
                      <a:r>
                        <a:rPr lang="en-US" sz="1200" dirty="0" smtClean="0"/>
                        <a:t>Source:</a:t>
                      </a:r>
                      <a:r>
                        <a:rPr lang="en-US" sz="1200" baseline="0" dirty="0" smtClean="0"/>
                        <a:t> US Department of Housing and Urban Development </a:t>
                      </a:r>
                    </a:p>
                    <a:p>
                      <a:r>
                        <a:rPr lang="en-US" sz="1200" b="0" dirty="0" smtClean="0"/>
                        <a:t>Income Limit areas</a:t>
                      </a:r>
                      <a:r>
                        <a:rPr lang="en-US" sz="1200" b="0" baseline="0" dirty="0" smtClean="0"/>
                        <a:t> are based on FY 2016 Fair Market Rent (FMR) areas</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ea typeface="ヒラギノ角ゴ Pro W3"/>
                <a:cs typeface="ヒラギノ角ゴ Pro W3"/>
              </a:rPr>
              <a:t>CDBG ENTITLEMENT </a:t>
            </a:r>
            <a:r>
              <a:rPr lang="en-US" cap="none" dirty="0" smtClean="0">
                <a:ea typeface="ヒラギノ角ゴ Pro W3"/>
                <a:cs typeface="ヒラギノ角ゴ Pro W3"/>
              </a:rPr>
              <a:t>GRANT PROGRAM PARTNERS</a:t>
            </a:r>
            <a:endParaRPr lang="en-US" dirty="0"/>
          </a:p>
        </p:txBody>
      </p:sp>
      <p:sp>
        <p:nvSpPr>
          <p:cNvPr id="3" name="Content Placeholder 2"/>
          <p:cNvSpPr>
            <a:spLocks noGrp="1"/>
          </p:cNvSpPr>
          <p:nvPr>
            <p:ph idx="1"/>
          </p:nvPr>
        </p:nvSpPr>
        <p:spPr/>
        <p:txBody>
          <a:bodyPr/>
          <a:lstStyle/>
          <a:p>
            <a:pPr marL="0" indent="0">
              <a:buNone/>
            </a:pPr>
            <a:r>
              <a:rPr lang="en-US" dirty="0" smtClean="0"/>
              <a:t>CDBG key partners:</a:t>
            </a:r>
          </a:p>
          <a:p>
            <a:pPr marL="0" indent="0">
              <a:buNone/>
            </a:pPr>
            <a:r>
              <a:rPr lang="en-US" dirty="0" smtClean="0"/>
              <a:t>	1. CDBG Grantee</a:t>
            </a:r>
          </a:p>
          <a:p>
            <a:pPr marL="0" indent="0">
              <a:buNone/>
            </a:pPr>
            <a:r>
              <a:rPr lang="en-US" dirty="0"/>
              <a:t>	</a:t>
            </a:r>
            <a:r>
              <a:rPr lang="en-US" dirty="0" smtClean="0"/>
              <a:t>2. Subrecipient</a:t>
            </a:r>
          </a:p>
          <a:p>
            <a:pPr marL="0" indent="0">
              <a:buNone/>
            </a:pPr>
            <a:r>
              <a:rPr lang="en-US" dirty="0"/>
              <a:t>	</a:t>
            </a:r>
            <a:r>
              <a:rPr lang="en-US" dirty="0" smtClean="0"/>
              <a:t>3. Community-Based Development Organization 	 	  (CBDO)</a:t>
            </a:r>
          </a:p>
          <a:p>
            <a:pPr marL="0" indent="0">
              <a:buNone/>
            </a:pPr>
            <a:r>
              <a:rPr lang="en-US" dirty="0"/>
              <a:t>	</a:t>
            </a:r>
            <a:r>
              <a:rPr lang="en-US" dirty="0" smtClean="0"/>
              <a:t>4. Contractor</a:t>
            </a:r>
          </a:p>
          <a:p>
            <a:pPr marL="0" indent="0">
              <a:buNone/>
            </a:pPr>
            <a:r>
              <a:rPr lang="en-US" dirty="0"/>
              <a:t>	</a:t>
            </a:r>
            <a:r>
              <a:rPr lang="en-US" dirty="0" smtClean="0"/>
              <a:t>5. Units of General Local Government</a:t>
            </a:r>
            <a:endParaRPr lang="en-US"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6</a:t>
            </a:fld>
            <a:endParaRPr lang="en-US" dirty="0"/>
          </a:p>
        </p:txBody>
      </p:sp>
    </p:spTree>
    <p:extLst>
      <p:ext uri="{BB962C8B-B14F-4D97-AF65-F5344CB8AC3E}">
        <p14:creationId xmlns:p14="http://schemas.microsoft.com/office/powerpoint/2010/main" val="419595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InEligible</a:t>
            </a:r>
            <a:r>
              <a:rPr lang="en-US" dirty="0" smtClean="0"/>
              <a:t> cdbg activities</a:t>
            </a:r>
            <a:endParaRPr lang="en-US" dirty="0"/>
          </a:p>
        </p:txBody>
      </p:sp>
      <p:sp>
        <p:nvSpPr>
          <p:cNvPr id="3" name="Content Placeholder 2"/>
          <p:cNvSpPr>
            <a:spLocks noGrp="1"/>
          </p:cNvSpPr>
          <p:nvPr>
            <p:ph idx="1"/>
          </p:nvPr>
        </p:nvSpPr>
        <p:spPr/>
        <p:txBody>
          <a:bodyPr/>
          <a:lstStyle/>
          <a:p>
            <a:pPr marL="0" indent="0" algn="just">
              <a:buNone/>
            </a:pPr>
            <a:r>
              <a:rPr lang="en-US" sz="2000" dirty="0" smtClean="0"/>
              <a:t>In general, any activity that is not specifically authorized under the CDBG regulations and statute is </a:t>
            </a:r>
            <a:r>
              <a:rPr lang="en-US" sz="2000" b="1" dirty="0" smtClean="0"/>
              <a:t>ineligible</a:t>
            </a:r>
            <a:r>
              <a:rPr lang="en-US" sz="2000" dirty="0" smtClean="0"/>
              <a:t>.</a:t>
            </a:r>
          </a:p>
          <a:p>
            <a:pPr algn="just"/>
            <a:r>
              <a:rPr lang="en-US" sz="2000" dirty="0" smtClean="0"/>
              <a:t>24 CFR 570.207 discusses the ineligible activities: </a:t>
            </a:r>
          </a:p>
          <a:p>
            <a:pPr lvl="1" algn="just"/>
            <a:r>
              <a:rPr lang="en-US" sz="1800" dirty="0" smtClean="0">
                <a:solidFill>
                  <a:srgbClr val="0000FF"/>
                </a:solidFill>
              </a:rPr>
              <a:t>Buildings used for the general conduct of government</a:t>
            </a:r>
          </a:p>
          <a:p>
            <a:pPr lvl="1" algn="just"/>
            <a:r>
              <a:rPr lang="en-US" sz="1800" dirty="0" smtClean="0">
                <a:solidFill>
                  <a:srgbClr val="0000FF"/>
                </a:solidFill>
              </a:rPr>
              <a:t>General government expenses</a:t>
            </a:r>
          </a:p>
          <a:p>
            <a:pPr lvl="1" algn="just"/>
            <a:r>
              <a:rPr lang="en-US" sz="1800" dirty="0" smtClean="0">
                <a:solidFill>
                  <a:srgbClr val="0000FF"/>
                </a:solidFill>
              </a:rPr>
              <a:t>Political activities</a:t>
            </a:r>
          </a:p>
          <a:p>
            <a:pPr lvl="1" algn="just"/>
            <a:r>
              <a:rPr lang="en-US" sz="1800" dirty="0" smtClean="0">
                <a:solidFill>
                  <a:srgbClr val="0000FF"/>
                </a:solidFill>
              </a:rPr>
              <a:t>Purchase of equipment</a:t>
            </a:r>
          </a:p>
          <a:p>
            <a:pPr lvl="1" algn="just"/>
            <a:r>
              <a:rPr lang="en-US" sz="1800" dirty="0" smtClean="0">
                <a:solidFill>
                  <a:srgbClr val="0000FF"/>
                </a:solidFill>
              </a:rPr>
              <a:t>Construction equipment</a:t>
            </a:r>
          </a:p>
          <a:p>
            <a:pPr lvl="1" algn="just"/>
            <a:r>
              <a:rPr lang="en-US" sz="1800" dirty="0" smtClean="0">
                <a:solidFill>
                  <a:srgbClr val="0000FF"/>
                </a:solidFill>
              </a:rPr>
              <a:t>Furnishings and personal property </a:t>
            </a:r>
          </a:p>
          <a:p>
            <a:pPr lvl="1" algn="just"/>
            <a:r>
              <a:rPr lang="en-US" sz="1800" dirty="0" smtClean="0">
                <a:solidFill>
                  <a:srgbClr val="0000FF"/>
                </a:solidFill>
              </a:rPr>
              <a:t>Operating and maintenance expenses</a:t>
            </a:r>
          </a:p>
          <a:p>
            <a:pPr lvl="1" algn="just"/>
            <a:r>
              <a:rPr lang="en-US" sz="1800" dirty="0" smtClean="0">
                <a:solidFill>
                  <a:srgbClr val="0000FF"/>
                </a:solidFill>
              </a:rPr>
              <a:t>New housing construction and</a:t>
            </a:r>
          </a:p>
          <a:p>
            <a:pPr lvl="1" algn="just"/>
            <a:r>
              <a:rPr lang="en-US" sz="1800" dirty="0" smtClean="0">
                <a:solidFill>
                  <a:srgbClr val="0000FF"/>
                </a:solidFill>
              </a:rPr>
              <a:t>Income payments</a:t>
            </a:r>
            <a:endParaRPr lang="en-US" sz="2400" dirty="0" smtClean="0">
              <a:solidFill>
                <a:srgbClr val="0000FF"/>
              </a:solidFill>
            </a:endParaRPr>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7</a:t>
            </a:fld>
            <a:endParaRPr lang="en-US" dirty="0"/>
          </a:p>
        </p:txBody>
      </p:sp>
    </p:spTree>
    <p:extLst>
      <p:ext uri="{BB962C8B-B14F-4D97-AF65-F5344CB8AC3E}">
        <p14:creationId xmlns:p14="http://schemas.microsoft.com/office/powerpoint/2010/main" val="3376222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a:t>
            </a:r>
            <a:r>
              <a:rPr lang="en-US" dirty="0" err="1" smtClean="0"/>
              <a:t>Cdbg</a:t>
            </a:r>
            <a:r>
              <a:rPr lang="en-US" dirty="0" smtClean="0"/>
              <a:t> activities</a:t>
            </a:r>
            <a:endParaRPr lang="en-US" dirty="0"/>
          </a:p>
        </p:txBody>
      </p:sp>
      <p:sp>
        <p:nvSpPr>
          <p:cNvPr id="3" name="Content Placeholder 2"/>
          <p:cNvSpPr>
            <a:spLocks noGrp="1"/>
          </p:cNvSpPr>
          <p:nvPr>
            <p:ph idx="1"/>
          </p:nvPr>
        </p:nvSpPr>
        <p:spPr/>
        <p:txBody>
          <a:bodyPr/>
          <a:lstStyle/>
          <a:p>
            <a:pPr marL="0" indent="0" algn="just">
              <a:buNone/>
            </a:pPr>
            <a:r>
              <a:rPr lang="en-US" dirty="0" smtClean="0"/>
              <a:t>24 </a:t>
            </a:r>
            <a:r>
              <a:rPr lang="en-US" dirty="0"/>
              <a:t>CFR 570.201 to 570.206 lists CDBG eligible </a:t>
            </a:r>
            <a:r>
              <a:rPr lang="en-US" dirty="0" smtClean="0"/>
              <a:t>activities. CDBG </a:t>
            </a:r>
            <a:r>
              <a:rPr lang="en-US" dirty="0"/>
              <a:t>funds can be used for</a:t>
            </a:r>
            <a:r>
              <a:rPr lang="en-US" dirty="0" smtClean="0"/>
              <a:t>:</a:t>
            </a:r>
            <a:endParaRPr lang="en-US" dirty="0"/>
          </a:p>
          <a:p>
            <a:pPr lvl="1" algn="just">
              <a:buFont typeface="Arial" panose="020B0604020202020204" pitchFamily="34" charset="0"/>
              <a:buChar char="•"/>
            </a:pPr>
            <a:r>
              <a:rPr lang="en-US" dirty="0"/>
              <a:t>Affordable Housing</a:t>
            </a:r>
          </a:p>
          <a:p>
            <a:pPr lvl="1" algn="just">
              <a:buFont typeface="Arial" panose="020B0604020202020204" pitchFamily="34" charset="0"/>
              <a:buChar char="•"/>
            </a:pPr>
            <a:r>
              <a:rPr lang="en-US" dirty="0"/>
              <a:t>Other Real Properties</a:t>
            </a:r>
          </a:p>
          <a:p>
            <a:pPr lvl="1" algn="just">
              <a:buFont typeface="Arial" panose="020B0604020202020204" pitchFamily="34" charset="0"/>
              <a:buChar char="•"/>
            </a:pPr>
            <a:r>
              <a:rPr lang="en-US" dirty="0"/>
              <a:t>Public Facilities and Improvements</a:t>
            </a:r>
          </a:p>
          <a:p>
            <a:pPr lvl="1" algn="just">
              <a:buFont typeface="Arial" panose="020B0604020202020204" pitchFamily="34" charset="0"/>
              <a:buChar char="•"/>
            </a:pPr>
            <a:r>
              <a:rPr lang="en-US" dirty="0"/>
              <a:t>Public Services</a:t>
            </a:r>
          </a:p>
          <a:p>
            <a:pPr lvl="1" algn="just">
              <a:buFont typeface="Arial" panose="020B0604020202020204" pitchFamily="34" charset="0"/>
              <a:buChar char="•"/>
            </a:pPr>
            <a:r>
              <a:rPr lang="en-US" dirty="0"/>
              <a:t>Economic Development</a:t>
            </a:r>
          </a:p>
          <a:p>
            <a:pPr lvl="1" algn="just">
              <a:buFont typeface="Arial" panose="020B0604020202020204" pitchFamily="34" charset="0"/>
              <a:buChar char="•"/>
            </a:pPr>
            <a:r>
              <a:rPr lang="en-US" dirty="0"/>
              <a:t>Revitalization Areas (NRSA</a:t>
            </a:r>
            <a:r>
              <a:rPr lang="en-US" dirty="0" smtClean="0"/>
              <a:t>)</a:t>
            </a:r>
          </a:p>
          <a:p>
            <a:pPr lvl="1" algn="just">
              <a:buFont typeface="Arial" panose="020B0604020202020204" pitchFamily="34" charset="0"/>
              <a:buChar char="•"/>
            </a:pPr>
            <a:r>
              <a:rPr lang="en-US" dirty="0" smtClean="0"/>
              <a:t>Special activities by Community-Based Development Organizations (CBDOs)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8</a:t>
            </a:fld>
            <a:endParaRPr lang="en-US" dirty="0"/>
          </a:p>
        </p:txBody>
      </p:sp>
    </p:spTree>
    <p:extLst>
      <p:ext uri="{BB962C8B-B14F-4D97-AF65-F5344CB8AC3E}">
        <p14:creationId xmlns:p14="http://schemas.microsoft.com/office/powerpoint/2010/main" val="3167387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CDBG National Objectives</a:t>
            </a:r>
            <a:endParaRPr lang="en-US" dirty="0"/>
          </a:p>
        </p:txBody>
      </p:sp>
      <p:sp>
        <p:nvSpPr>
          <p:cNvPr id="3" name="Content Placeholder 2"/>
          <p:cNvSpPr>
            <a:spLocks noGrp="1"/>
          </p:cNvSpPr>
          <p:nvPr>
            <p:ph idx="1"/>
          </p:nvPr>
        </p:nvSpPr>
        <p:spPr/>
        <p:txBody>
          <a:bodyPr/>
          <a:lstStyle/>
          <a:p>
            <a:pPr marL="0" indent="0" algn="just">
              <a:lnSpc>
                <a:spcPct val="80000"/>
              </a:lnSpc>
              <a:buNone/>
            </a:pPr>
            <a:r>
              <a:rPr lang="en-US" sz="1400" dirty="0" smtClean="0">
                <a:ea typeface="ヒラギノ角ゴ Pro W3"/>
                <a:cs typeface="ヒラギノ角ゴ Pro W3"/>
              </a:rPr>
              <a:t>Benefit </a:t>
            </a:r>
            <a:r>
              <a:rPr lang="en-US" sz="1400" dirty="0">
                <a:ea typeface="ヒラギノ角ゴ Pro W3"/>
                <a:cs typeface="ヒラギノ角ゴ Pro W3"/>
              </a:rPr>
              <a:t>principally low and moderate income (LMI) persons. </a:t>
            </a:r>
          </a:p>
          <a:p>
            <a:pPr lvl="1" algn="just">
              <a:lnSpc>
                <a:spcPct val="80000"/>
              </a:lnSpc>
            </a:pPr>
            <a:r>
              <a:rPr lang="en-US" sz="1400" dirty="0">
                <a:ea typeface="ヒラギノ角ゴ Pro W3"/>
              </a:rPr>
              <a:t>LMI Area </a:t>
            </a:r>
            <a:r>
              <a:rPr lang="en-US" sz="1400" dirty="0" smtClean="0">
                <a:ea typeface="ヒラギノ角ゴ Pro W3"/>
              </a:rPr>
              <a:t>benefit (LMA):</a:t>
            </a:r>
            <a:endParaRPr lang="en-US" sz="1400" dirty="0">
              <a:ea typeface="ヒラギノ角ゴ Pro W3"/>
            </a:endParaRPr>
          </a:p>
          <a:p>
            <a:pPr lvl="2" algn="just">
              <a:lnSpc>
                <a:spcPct val="80000"/>
              </a:lnSpc>
            </a:pPr>
            <a:r>
              <a:rPr lang="en-US" sz="1400" dirty="0" smtClean="0">
                <a:ea typeface="ヒラギノ角ゴ Pro W3"/>
              </a:rPr>
              <a:t>Boundaries of the service area must be primarily residentia</a:t>
            </a:r>
            <a:r>
              <a:rPr lang="en-US" sz="1400" dirty="0">
                <a:ea typeface="ヒラギノ角ゴ Pro W3"/>
              </a:rPr>
              <a:t>l</a:t>
            </a:r>
            <a:r>
              <a:rPr lang="en-US" sz="1400" dirty="0" smtClean="0">
                <a:ea typeface="ヒラギノ角ゴ Pro W3"/>
              </a:rPr>
              <a:t>. The activity should benefit all the residents in the particular area,</a:t>
            </a:r>
          </a:p>
          <a:p>
            <a:pPr lvl="2" algn="just">
              <a:lnSpc>
                <a:spcPct val="80000"/>
              </a:lnSpc>
            </a:pPr>
            <a:r>
              <a:rPr lang="en-US" sz="1400" dirty="0" smtClean="0"/>
              <a:t>Commonly </a:t>
            </a:r>
            <a:r>
              <a:rPr lang="en-US" sz="1400" dirty="0"/>
              <a:t>used </a:t>
            </a:r>
            <a:r>
              <a:rPr lang="en-US" sz="1400" dirty="0" smtClean="0"/>
              <a:t>category </a:t>
            </a:r>
            <a:r>
              <a:rPr lang="en-US" sz="1400" dirty="0"/>
              <a:t>for community-wide </a:t>
            </a:r>
            <a:r>
              <a:rPr lang="en-US" sz="1400" dirty="0" smtClean="0"/>
              <a:t>activities</a:t>
            </a:r>
          </a:p>
          <a:p>
            <a:pPr lvl="2" algn="just">
              <a:lnSpc>
                <a:spcPct val="80000"/>
              </a:lnSpc>
            </a:pPr>
            <a:r>
              <a:rPr lang="en-US" sz="1400" dirty="0" smtClean="0">
                <a:ea typeface="ヒラギノ角ゴ Pro W3"/>
              </a:rPr>
              <a:t>Examples: street improvements, neighborhood facilities, water and sewer lines, and façade improvements in a commercial district that serves a LMI neighborhood</a:t>
            </a:r>
            <a:endParaRPr lang="en-US" sz="1400" dirty="0">
              <a:ea typeface="ヒラギノ角ゴ Pro W3"/>
            </a:endParaRPr>
          </a:p>
          <a:p>
            <a:pPr lvl="1" algn="just">
              <a:lnSpc>
                <a:spcPct val="80000"/>
              </a:lnSpc>
            </a:pPr>
            <a:r>
              <a:rPr lang="en-US" sz="1400" dirty="0" smtClean="0">
                <a:ea typeface="ヒラギノ角ゴ Pro W3"/>
              </a:rPr>
              <a:t>Limited Clientele (LMC):</a:t>
            </a:r>
            <a:endParaRPr lang="en-US" sz="1400" dirty="0">
              <a:ea typeface="ヒラギノ角ゴ Pro W3"/>
            </a:endParaRPr>
          </a:p>
          <a:p>
            <a:pPr lvl="2" algn="just">
              <a:lnSpc>
                <a:spcPct val="80000"/>
              </a:lnSpc>
            </a:pPr>
            <a:r>
              <a:rPr lang="en-US" sz="1400" dirty="0">
                <a:ea typeface="ヒラギノ角ゴ Pro W3"/>
              </a:rPr>
              <a:t>Documentation on household size and income of each person receiving the benefit, in order to show that at least 51</a:t>
            </a:r>
            <a:r>
              <a:rPr lang="en-US" sz="1400" dirty="0" smtClean="0">
                <a:ea typeface="ヒラギノ角ゴ Pro W3"/>
              </a:rPr>
              <a:t>% of </a:t>
            </a:r>
            <a:r>
              <a:rPr lang="en-US" sz="1400" dirty="0">
                <a:ea typeface="ヒラギノ角ゴ Pro W3"/>
              </a:rPr>
              <a:t>the clientele are LMI, or </a:t>
            </a:r>
          </a:p>
          <a:p>
            <a:pPr lvl="2" algn="just">
              <a:lnSpc>
                <a:spcPct val="80000"/>
              </a:lnSpc>
            </a:pPr>
            <a:r>
              <a:rPr lang="en-US" sz="1400" dirty="0" smtClean="0">
                <a:ea typeface="ヒラギノ角ゴ Pro W3"/>
              </a:rPr>
              <a:t>Documentation </a:t>
            </a:r>
            <a:r>
              <a:rPr lang="en-US" sz="1400" dirty="0">
                <a:ea typeface="ヒラギノ角ゴ Pro W3"/>
              </a:rPr>
              <a:t>that facility/service designed for or used exclusively by one of the eligible “presumptive” </a:t>
            </a:r>
            <a:r>
              <a:rPr lang="en-US" sz="1400" dirty="0" smtClean="0">
                <a:ea typeface="ヒラギノ角ゴ Pro W3"/>
              </a:rPr>
              <a:t>groups, or</a:t>
            </a:r>
            <a:endParaRPr lang="en-US" sz="1400" dirty="0">
              <a:ea typeface="ヒラギノ角ゴ Pro W3"/>
            </a:endParaRPr>
          </a:p>
          <a:p>
            <a:pPr lvl="2" algn="just">
              <a:lnSpc>
                <a:spcPct val="80000"/>
              </a:lnSpc>
            </a:pPr>
            <a:r>
              <a:rPr lang="en-US" sz="1400" dirty="0">
                <a:ea typeface="ヒラギノ角ゴ Pro W3"/>
              </a:rPr>
              <a:t>Documentation of nature and location of the facility/service such that it can be </a:t>
            </a:r>
            <a:r>
              <a:rPr lang="en-US" sz="1400" dirty="0" smtClean="0">
                <a:ea typeface="ヒラギノ角ゴ Pro W3"/>
              </a:rPr>
              <a:t>concluded that the activity’s clientele will primarily be LMI persons, or</a:t>
            </a:r>
          </a:p>
          <a:p>
            <a:pPr lvl="1"/>
            <a:r>
              <a:rPr lang="en-US" sz="1400" dirty="0" smtClean="0">
                <a:ea typeface="ヒラギノ角ゴ Pro W3"/>
              </a:rPr>
              <a:t>LMI </a:t>
            </a:r>
            <a:r>
              <a:rPr lang="en-US" sz="1400" dirty="0">
                <a:ea typeface="ヒラギノ角ゴ Pro W3"/>
              </a:rPr>
              <a:t>Housing (LMH) </a:t>
            </a:r>
          </a:p>
          <a:p>
            <a:pPr marL="1143000" indent="-228600"/>
            <a:r>
              <a:rPr lang="en-US" sz="1400" dirty="0" smtClean="0">
                <a:ea typeface="ヒラギノ角ゴ Pro W3"/>
                <a:cs typeface="ヒラギノ角ゴ Pro W3"/>
              </a:rPr>
              <a:t>Provide </a:t>
            </a:r>
            <a:r>
              <a:rPr lang="en-US" sz="1400" dirty="0">
                <a:ea typeface="ヒラギノ角ゴ Pro W3"/>
                <a:cs typeface="ヒラギノ角ゴ Pro W3"/>
              </a:rPr>
              <a:t>or improve permanent residential structures, that upon completion, will be occupied by </a:t>
            </a:r>
            <a:r>
              <a:rPr lang="en-US" sz="1400" dirty="0" smtClean="0">
                <a:ea typeface="ヒラギノ角ゴ Pro W3"/>
                <a:cs typeface="ヒラギノ角ゴ Pro W3"/>
              </a:rPr>
              <a:t>LMI </a:t>
            </a:r>
            <a:r>
              <a:rPr lang="en-US" sz="1400" dirty="0">
                <a:ea typeface="ヒラギノ角ゴ Pro W3"/>
                <a:cs typeface="ヒラギノ角ゴ Pro W3"/>
              </a:rPr>
              <a:t>households</a:t>
            </a:r>
            <a:r>
              <a:rPr lang="en-US" sz="1400" dirty="0" smtClean="0">
                <a:ea typeface="ヒラギノ角ゴ Pro W3"/>
                <a:cs typeface="ヒラギノ角ゴ Pro W3"/>
              </a:rPr>
              <a:t>. </a:t>
            </a:r>
            <a:endParaRPr lang="en-US" sz="1400" dirty="0">
              <a:ea typeface="ヒラギノ角ゴ Pro W3"/>
              <a:cs typeface="ヒラギノ角ゴ Pro W3"/>
            </a:endParaRPr>
          </a:p>
          <a:p>
            <a:pPr marL="1143000" indent="-228600"/>
            <a:r>
              <a:rPr lang="en-US" sz="1400" dirty="0">
                <a:ea typeface="ヒラギノ角ゴ Pro W3"/>
                <a:cs typeface="ヒラギノ角ゴ Pro W3"/>
              </a:rPr>
              <a:t>For structures with </a:t>
            </a:r>
            <a:r>
              <a:rPr lang="en-US" sz="1400" dirty="0" smtClean="0">
                <a:ea typeface="ヒラギノ角ゴ Pro W3"/>
                <a:cs typeface="ヒラギノ角ゴ Pro W3"/>
              </a:rPr>
              <a:t>2 </a:t>
            </a:r>
            <a:r>
              <a:rPr lang="en-US" sz="1400" dirty="0">
                <a:ea typeface="ヒラギノ角ゴ Pro W3"/>
                <a:cs typeface="ヒラギノ角ゴ Pro W3"/>
              </a:rPr>
              <a:t>or more units, </a:t>
            </a:r>
            <a:r>
              <a:rPr lang="en-US" sz="1400" dirty="0" smtClean="0">
                <a:ea typeface="ヒラギノ角ゴ Pro W3"/>
                <a:cs typeface="ヒラギノ角ゴ Pro W3"/>
              </a:rPr>
              <a:t>LMI </a:t>
            </a:r>
            <a:r>
              <a:rPr lang="en-US" sz="1400" dirty="0">
                <a:ea typeface="ヒラギノ角ゴ Pro W3"/>
                <a:cs typeface="ヒラギノ角ゴ Pro W3"/>
              </a:rPr>
              <a:t>households must occupy at </a:t>
            </a:r>
            <a:r>
              <a:rPr lang="en-US" sz="1400" dirty="0" smtClean="0">
                <a:ea typeface="ヒラギノ角ゴ Pro W3"/>
                <a:cs typeface="ヒラギノ角ゴ Pro W3"/>
              </a:rPr>
              <a:t>least 51</a:t>
            </a:r>
            <a:r>
              <a:rPr lang="en-US" sz="1400" dirty="0">
                <a:ea typeface="ヒラギノ角ゴ Pro W3"/>
                <a:cs typeface="ヒラギノ角ゴ Pro W3"/>
              </a:rPr>
              <a:t>% of the </a:t>
            </a:r>
            <a:r>
              <a:rPr lang="en-US" sz="1400" dirty="0" smtClean="0">
                <a:ea typeface="ヒラギノ角ゴ Pro W3"/>
                <a:cs typeface="ヒラギノ角ゴ Pro W3"/>
              </a:rPr>
              <a:t>units </a:t>
            </a:r>
            <a:endParaRPr lang="en-US" sz="1400" dirty="0">
              <a:ea typeface="ヒラギノ角ゴ Pro W3"/>
              <a:cs typeface="ヒラギノ角ゴ Pro W3"/>
            </a:endParaRPr>
          </a:p>
          <a:p>
            <a:pPr lvl="1"/>
            <a:r>
              <a:rPr lang="en-US" sz="1400" dirty="0">
                <a:ea typeface="ヒラギノ角ゴ Pro W3"/>
              </a:rPr>
              <a:t>LMI Job (LMJ)</a:t>
            </a:r>
          </a:p>
          <a:p>
            <a:pPr lvl="2"/>
            <a:r>
              <a:rPr lang="en-US" sz="1400" dirty="0">
                <a:ea typeface="ヒラギノ角ゴ Pro W3"/>
              </a:rPr>
              <a:t>Written agreement with required provisions</a:t>
            </a:r>
          </a:p>
          <a:p>
            <a:pPr lvl="2"/>
            <a:r>
              <a:rPr lang="en-US" sz="1400" dirty="0">
                <a:ea typeface="ヒラギノ角ゴ Pro W3"/>
              </a:rPr>
              <a:t>Listing of job title of permanent job filled (available to LMI) </a:t>
            </a:r>
          </a:p>
          <a:p>
            <a:pPr lvl="2"/>
            <a:r>
              <a:rPr lang="en-US" sz="1400" dirty="0">
                <a:ea typeface="ヒラギノ角ゴ Pro W3"/>
              </a:rPr>
              <a:t>Evidence of job lost without CDBG</a:t>
            </a:r>
          </a:p>
          <a:p>
            <a:pPr lvl="2"/>
            <a:r>
              <a:rPr lang="en-US" sz="1400" dirty="0">
                <a:ea typeface="ヒラギノ角ゴ Pro W3"/>
              </a:rPr>
              <a:t>Listing of job title of permanent jobs retained, including part-time</a:t>
            </a:r>
            <a:endParaRPr lang="en-US" sz="1400" dirty="0"/>
          </a:p>
          <a:p>
            <a:pPr marL="0" indent="0">
              <a:buNone/>
            </a:pPr>
            <a:endParaRPr lang="en-US" sz="20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1F8761E-D26E-47FF-95A4-1FAEEA1DAF3F}" type="slidenum">
              <a:rPr lang="en-US" smtClean="0"/>
              <a:pPr>
                <a:defRPr/>
              </a:pPr>
              <a:t>9</a:t>
            </a:fld>
            <a:endParaRPr lang="en-US" dirty="0"/>
          </a:p>
        </p:txBody>
      </p:sp>
    </p:spTree>
    <p:extLst>
      <p:ext uri="{BB962C8B-B14F-4D97-AF65-F5344CB8AC3E}">
        <p14:creationId xmlns:p14="http://schemas.microsoft.com/office/powerpoint/2010/main" val="300743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Tas Gov">
      <a:dk1>
        <a:sysClr val="windowText" lastClr="000000"/>
      </a:dk1>
      <a:lt1>
        <a:sysClr val="window" lastClr="FFFFFF"/>
      </a:lt1>
      <a:dk2>
        <a:srgbClr val="21578A"/>
      </a:dk2>
      <a:lt2>
        <a:srgbClr val="C6BF70"/>
      </a:lt2>
      <a:accent1>
        <a:srgbClr val="DE4561"/>
      </a:accent1>
      <a:accent2>
        <a:srgbClr val="614D7D"/>
      </a:accent2>
      <a:accent3>
        <a:srgbClr val="5C7F92"/>
      </a:accent3>
      <a:accent4>
        <a:srgbClr val="E1A358"/>
      </a:accent4>
      <a:accent5>
        <a:srgbClr val="52C6E2"/>
      </a:accent5>
      <a:accent6>
        <a:srgbClr val="9DBCB0"/>
      </a:accent6>
      <a:hlink>
        <a:srgbClr val="879637"/>
      </a:hlink>
      <a:folHlink>
        <a:srgbClr val="206C49"/>
      </a:folHlink>
    </a:clrScheme>
    <a:fontScheme name="TasGov">
      <a:majorFont>
        <a:latin typeface="Gill Sans MT"/>
        <a:ea typeface=""/>
        <a:cs typeface=""/>
      </a:majorFont>
      <a:minorFont>
        <a:latin typeface="GillSans Light"/>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0</TotalTime>
  <Words>2518</Words>
  <Application>Microsoft Office PowerPoint</Application>
  <PresentationFormat>On-screen Show (4:3)</PresentationFormat>
  <Paragraphs>415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Powerpoint Template</vt:lpstr>
      <vt:lpstr>FISCAL YEAR 2017-2018 ANNUAL ACTION PLAN</vt:lpstr>
      <vt:lpstr>Annual action plan 2017-18</vt:lpstr>
      <vt:lpstr>HUD CDBG ALLOCATIONS </vt:lpstr>
      <vt:lpstr>CDBG ENTITLEMENT GRANT PROGRAM OBJECTIVES </vt:lpstr>
      <vt:lpstr>FISCAL YEAR 2016 INCOME LIMIT SUMMARY  FOR VENTURA COUNTY</vt:lpstr>
      <vt:lpstr>CDBG ENTITLEMENT GRANT PROGRAM PARTNERS</vt:lpstr>
      <vt:lpstr>InEligible cdbg activities</vt:lpstr>
      <vt:lpstr>Eligible Cdbg activities</vt:lpstr>
      <vt:lpstr>CDBG National Objectives</vt:lpstr>
      <vt:lpstr>CDBG - National Objectives     Cont’d</vt:lpstr>
      <vt:lpstr>CDBG - National Objectives     Cont’d</vt:lpstr>
      <vt:lpstr>CDBG CAPS</vt:lpstr>
      <vt:lpstr>CDBG ENTITLEMENT GRANT COMPLIANCE REQUIREMENTS</vt:lpstr>
      <vt:lpstr>PERFORMANCE MEASUREMENT</vt:lpstr>
      <vt:lpstr>PERFORMANCE MEASUREMENT Cont’d</vt:lpstr>
      <vt:lpstr>CITIZEN PARTICIPATION PLAN</vt:lpstr>
      <vt:lpstr>CONSOLIDATED PLAN and annual action Plans</vt:lpstr>
      <vt:lpstr>Funding Priorities</vt:lpstr>
      <vt:lpstr>Funding Priorities  CONT’D</vt:lpstr>
      <vt:lpstr>Annual action Plan 2016-2017  – CDBG   </vt:lpstr>
      <vt:lpstr>FY 2014-2015 ANNUAL ACTION PLAN SCHEDULE</vt:lpstr>
      <vt:lpstr>REPORTING REQUIREMENTS  </vt:lpstr>
      <vt:lpstr>Consolidated Annual Performance and Evaluation Report (CAPER)</vt:lpstr>
      <vt:lpstr>Integrated Disbursement and Information System (IDIS)</vt:lpstr>
      <vt:lpstr>MONITORING </vt:lpstr>
      <vt:lpstr>OTHER FEDERAL REQUIREMENTS</vt:lpstr>
      <vt:lpstr>APPLICATION PROCESS</vt:lpstr>
      <vt:lpstr>APPLICATION PROCESS</vt:lpstr>
      <vt:lpstr>APPLICATION PROCESS </vt:lpstr>
      <vt:lpstr>APPLICATION Package</vt:lpstr>
      <vt:lpstr>Pre-Agreement workshop</vt:lpstr>
      <vt:lpstr>General Information</vt:lpstr>
      <vt:lpstr>QUESTIONS? Written comments are recommended via email contact: juliette.dang@oxnard.org Phone contact: Juliette Dang,  805-385-7493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2013-2018 CONSOLIDATED PLAN</dc:title>
  <dc:creator/>
  <cp:lastModifiedBy/>
  <cp:revision>13</cp:revision>
  <dcterms:created xsi:type="dcterms:W3CDTF">2013-01-08T17:31:03Z</dcterms:created>
  <dcterms:modified xsi:type="dcterms:W3CDTF">2016-12-20T22:53:59Z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12.0.4513</vt:lpwstr>
  </property>
</Properties>
</file>