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4"/>
  </p:notesMasterIdLst>
  <p:handoutMasterIdLst>
    <p:handoutMasterId r:id="rId25"/>
  </p:handoutMasterIdLst>
  <p:sldIdLst>
    <p:sldId id="327" r:id="rId2"/>
    <p:sldId id="275" r:id="rId3"/>
    <p:sldId id="349" r:id="rId4"/>
    <p:sldId id="374" r:id="rId5"/>
    <p:sldId id="330" r:id="rId6"/>
    <p:sldId id="343" r:id="rId7"/>
    <p:sldId id="373" r:id="rId8"/>
    <p:sldId id="378" r:id="rId9"/>
    <p:sldId id="369" r:id="rId10"/>
    <p:sldId id="363" r:id="rId11"/>
    <p:sldId id="366" r:id="rId12"/>
    <p:sldId id="361" r:id="rId13"/>
    <p:sldId id="362" r:id="rId14"/>
    <p:sldId id="376" r:id="rId15"/>
    <p:sldId id="377" r:id="rId16"/>
    <p:sldId id="319" r:id="rId17"/>
    <p:sldId id="324" r:id="rId18"/>
    <p:sldId id="370" r:id="rId19"/>
    <p:sldId id="356" r:id="rId20"/>
    <p:sldId id="371" r:id="rId21"/>
    <p:sldId id="379" r:id="rId22"/>
    <p:sldId id="287" r:id="rId2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ヒラギノ角ゴ Pro W3"/>
        <a:cs typeface="ヒラギノ角ゴ Pro W3"/>
      </a:defRPr>
    </a:lvl1pPr>
    <a:lvl2pPr marL="457200" algn="l" rtl="0" fontAlgn="base">
      <a:spcBef>
        <a:spcPct val="0"/>
      </a:spcBef>
      <a:spcAft>
        <a:spcPct val="0"/>
      </a:spcAft>
      <a:defRPr sz="2400" kern="1200">
        <a:solidFill>
          <a:schemeClr val="tx1"/>
        </a:solidFill>
        <a:latin typeface="Arial" charset="0"/>
        <a:ea typeface="ヒラギノ角ゴ Pro W3"/>
        <a:cs typeface="ヒラギノ角ゴ Pro W3"/>
      </a:defRPr>
    </a:lvl2pPr>
    <a:lvl3pPr marL="914400" algn="l" rtl="0" fontAlgn="base">
      <a:spcBef>
        <a:spcPct val="0"/>
      </a:spcBef>
      <a:spcAft>
        <a:spcPct val="0"/>
      </a:spcAft>
      <a:defRPr sz="2400" kern="1200">
        <a:solidFill>
          <a:schemeClr val="tx1"/>
        </a:solidFill>
        <a:latin typeface="Arial" charset="0"/>
        <a:ea typeface="ヒラギノ角ゴ Pro W3"/>
        <a:cs typeface="ヒラギノ角ゴ Pro W3"/>
      </a:defRPr>
    </a:lvl3pPr>
    <a:lvl4pPr marL="1371600" algn="l" rtl="0" fontAlgn="base">
      <a:spcBef>
        <a:spcPct val="0"/>
      </a:spcBef>
      <a:spcAft>
        <a:spcPct val="0"/>
      </a:spcAft>
      <a:defRPr sz="2400" kern="1200">
        <a:solidFill>
          <a:schemeClr val="tx1"/>
        </a:solidFill>
        <a:latin typeface="Arial" charset="0"/>
        <a:ea typeface="ヒラギノ角ゴ Pro W3"/>
        <a:cs typeface="ヒラギノ角ゴ Pro W3"/>
      </a:defRPr>
    </a:lvl4pPr>
    <a:lvl5pPr marL="1828800" algn="l" rtl="0" fontAlgn="base">
      <a:spcBef>
        <a:spcPct val="0"/>
      </a:spcBef>
      <a:spcAft>
        <a:spcPct val="0"/>
      </a:spcAft>
      <a:defRPr sz="2400" kern="1200">
        <a:solidFill>
          <a:schemeClr val="tx1"/>
        </a:solidFill>
        <a:latin typeface="Arial" charset="0"/>
        <a:ea typeface="ヒラギノ角ゴ Pro W3"/>
        <a:cs typeface="ヒラギノ角ゴ Pro W3"/>
      </a:defRPr>
    </a:lvl5pPr>
    <a:lvl6pPr marL="2286000" algn="l" defTabSz="914400" rtl="0" eaLnBrk="1" latinLnBrk="0" hangingPunct="1">
      <a:defRPr sz="2400" kern="1200">
        <a:solidFill>
          <a:schemeClr val="tx1"/>
        </a:solidFill>
        <a:latin typeface="Arial" charset="0"/>
        <a:ea typeface="ヒラギノ角ゴ Pro W3"/>
        <a:cs typeface="ヒラギノ角ゴ Pro W3"/>
      </a:defRPr>
    </a:lvl6pPr>
    <a:lvl7pPr marL="2743200" algn="l" defTabSz="914400" rtl="0" eaLnBrk="1" latinLnBrk="0" hangingPunct="1">
      <a:defRPr sz="2400" kern="1200">
        <a:solidFill>
          <a:schemeClr val="tx1"/>
        </a:solidFill>
        <a:latin typeface="Arial" charset="0"/>
        <a:ea typeface="ヒラギノ角ゴ Pro W3"/>
        <a:cs typeface="ヒラギノ角ゴ Pro W3"/>
      </a:defRPr>
    </a:lvl7pPr>
    <a:lvl8pPr marL="3200400" algn="l" defTabSz="914400" rtl="0" eaLnBrk="1" latinLnBrk="0" hangingPunct="1">
      <a:defRPr sz="2400" kern="1200">
        <a:solidFill>
          <a:schemeClr val="tx1"/>
        </a:solidFill>
        <a:latin typeface="Arial" charset="0"/>
        <a:ea typeface="ヒラギノ角ゴ Pro W3"/>
        <a:cs typeface="ヒラギノ角ゴ Pro W3"/>
      </a:defRPr>
    </a:lvl8pPr>
    <a:lvl9pPr marL="3657600" algn="l" defTabSz="914400" rtl="0" eaLnBrk="1" latinLnBrk="0" hangingPunct="1">
      <a:defRPr sz="2400" kern="1200">
        <a:solidFill>
          <a:schemeClr val="tx1"/>
        </a:solidFill>
        <a:latin typeface="Arial" charset="0"/>
        <a:ea typeface="ヒラギノ角ゴ Pro W3"/>
        <a:cs typeface="ヒラギノ角ゴ Pro W3"/>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E70"/>
    <a:srgbClr val="21578A"/>
    <a:srgbClr val="AEA444"/>
    <a:srgbClr val="5C7F92"/>
    <a:srgbClr val="879637"/>
    <a:srgbClr val="A092B4"/>
    <a:srgbClr val="614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54191" autoAdjust="0"/>
  </p:normalViewPr>
  <p:slideViewPr>
    <p:cSldViewPr>
      <p:cViewPr varScale="1">
        <p:scale>
          <a:sx n="60" d="100"/>
          <a:sy n="60" d="100"/>
        </p:scale>
        <p:origin x="2478" y="72"/>
      </p:cViewPr>
      <p:guideLst>
        <p:guide orient="horz" pos="2160"/>
        <p:guide pos="2880"/>
      </p:guideLst>
    </p:cSldViewPr>
  </p:slideViewPr>
  <p:outlineViewPr>
    <p:cViewPr>
      <p:scale>
        <a:sx n="33" d="100"/>
        <a:sy n="33" d="100"/>
      </p:scale>
      <p:origin x="48" y="2275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bwMode="auto">
          <a:xfrm>
            <a:off x="1" y="0"/>
            <a:ext cx="3038475" cy="465138"/>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812">
              <a:defRPr sz="1800">
                <a:latin typeface="Calibri" pitchFamily="34" charset="0"/>
              </a:defRPr>
            </a:lvl1pPr>
          </a:lstStyle>
          <a:p>
            <a:pPr>
              <a:defRPr/>
            </a:pPr>
            <a:endParaRPr lang="en-US"/>
          </a:p>
        </p:txBody>
      </p:sp>
      <p:sp>
        <p:nvSpPr>
          <p:cNvPr id="3" name="Rectangle 3"/>
          <p:cNvSpPr>
            <a:spLocks noGrp="1"/>
          </p:cNvSpPr>
          <p:nvPr>
            <p:ph type="dt" sz="quarter" idx="1"/>
          </p:nvPr>
        </p:nvSpPr>
        <p:spPr bwMode="auto">
          <a:xfrm>
            <a:off x="3970339" y="0"/>
            <a:ext cx="3038475" cy="465138"/>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812">
              <a:defRPr sz="1800">
                <a:latin typeface="Calibri" pitchFamily="34" charset="0"/>
              </a:defRPr>
            </a:lvl1pPr>
          </a:lstStyle>
          <a:p>
            <a:pPr>
              <a:defRPr/>
            </a:pPr>
            <a:fld id="{A8D34E7F-8BD1-4D0E-9728-2C2DD564D9DC}" type="datetime1">
              <a:rPr lang="en-US"/>
              <a:pPr>
                <a:defRPr/>
              </a:pPr>
              <a:t>12/14/2016</a:t>
            </a:fld>
            <a:endParaRPr lang="en-US" dirty="0"/>
          </a:p>
        </p:txBody>
      </p:sp>
      <p:sp>
        <p:nvSpPr>
          <p:cNvPr id="4" name="Rectangle 4"/>
          <p:cNvSpPr>
            <a:spLocks noGrp="1"/>
          </p:cNvSpPr>
          <p:nvPr>
            <p:ph type="ftr" sz="quarter" idx="2"/>
          </p:nvPr>
        </p:nvSpPr>
        <p:spPr bwMode="auto">
          <a:xfrm>
            <a:off x="1" y="8829675"/>
            <a:ext cx="3038475" cy="465138"/>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812">
              <a:defRPr sz="1800">
                <a:latin typeface="Calibri" pitchFamily="34" charset="0"/>
              </a:defRPr>
            </a:lvl1pPr>
          </a:lstStyle>
          <a:p>
            <a:pPr>
              <a:defRPr/>
            </a:pPr>
            <a:endParaRPr lang="en-US"/>
          </a:p>
        </p:txBody>
      </p:sp>
      <p:sp>
        <p:nvSpPr>
          <p:cNvPr id="5" name="Rectangle 5"/>
          <p:cNvSpPr>
            <a:spLocks noGrp="1"/>
          </p:cNvSpPr>
          <p:nvPr>
            <p:ph type="sldNum" sz="quarter" idx="3"/>
          </p:nvPr>
        </p:nvSpPr>
        <p:spPr bwMode="auto">
          <a:xfrm>
            <a:off x="3970339" y="8829675"/>
            <a:ext cx="3038475" cy="465138"/>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812">
              <a:defRPr sz="1800">
                <a:latin typeface="Calibri" pitchFamily="34" charset="0"/>
              </a:defRPr>
            </a:lvl1pPr>
          </a:lstStyle>
          <a:p>
            <a:pPr>
              <a:defRPr/>
            </a:pPr>
            <a:fld id="{EC07C772-D58A-423A-88A8-046832829665}" type="slidenum">
              <a:rPr lang="en-US"/>
              <a:pPr>
                <a:defRPr/>
              </a:pPr>
              <a:t>‹#›</a:t>
            </a:fld>
            <a:endParaRPr lang="en-US" dirty="0"/>
          </a:p>
        </p:txBody>
      </p:sp>
    </p:spTree>
    <p:extLst>
      <p:ext uri="{BB962C8B-B14F-4D97-AF65-F5344CB8AC3E}">
        <p14:creationId xmlns:p14="http://schemas.microsoft.com/office/powerpoint/2010/main" val="38502891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bwMode="auto">
          <a:xfrm>
            <a:off x="1" y="0"/>
            <a:ext cx="3038475" cy="465138"/>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812">
              <a:defRPr sz="1800">
                <a:latin typeface="Calibri" pitchFamily="34" charset="0"/>
              </a:defRPr>
            </a:lvl1pPr>
          </a:lstStyle>
          <a:p>
            <a:pPr>
              <a:defRPr/>
            </a:pPr>
            <a:endParaRPr lang="en-US"/>
          </a:p>
        </p:txBody>
      </p:sp>
      <p:sp>
        <p:nvSpPr>
          <p:cNvPr id="3" name="Rectangle 3"/>
          <p:cNvSpPr>
            <a:spLocks noGrp="1"/>
          </p:cNvSpPr>
          <p:nvPr>
            <p:ph type="dt" idx="1"/>
          </p:nvPr>
        </p:nvSpPr>
        <p:spPr bwMode="auto">
          <a:xfrm>
            <a:off x="3970339" y="0"/>
            <a:ext cx="3038475" cy="465138"/>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812">
              <a:defRPr sz="1800">
                <a:latin typeface="Calibri" pitchFamily="34" charset="0"/>
              </a:defRPr>
            </a:lvl1pPr>
          </a:lstStyle>
          <a:p>
            <a:pPr>
              <a:defRPr/>
            </a:pPr>
            <a:fld id="{C2BA6772-CDF4-4251-8E06-9030AD0B0D87}" type="datetime1">
              <a:rPr lang="en-US"/>
              <a:pPr>
                <a:defRPr/>
              </a:pPr>
              <a:t>12/14/2016</a:t>
            </a:fld>
            <a:endParaRPr lang="en-US" dirty="0"/>
          </a:p>
        </p:txBody>
      </p:sp>
      <p:sp>
        <p:nvSpPr>
          <p:cNvPr id="4" name="Rectangle 4"/>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5" tIns="45718" rIns="91435" bIns="45718" anchor="ctr"/>
          <a:lstStyle/>
          <a:p>
            <a:pPr lvl="0"/>
            <a:endParaRPr lang="en-US" noProof="0" dirty="0"/>
          </a:p>
        </p:txBody>
      </p:sp>
      <p:sp>
        <p:nvSpPr>
          <p:cNvPr id="5" name="Rectangle 5"/>
          <p:cNvSpPr>
            <a:spLocks noGrp="1"/>
          </p:cNvSpPr>
          <p:nvPr>
            <p:ph type="body" sz="quarter" idx="3"/>
          </p:nvPr>
        </p:nvSpPr>
        <p:spPr bwMode="auto">
          <a:xfrm>
            <a:off x="701676" y="4416426"/>
            <a:ext cx="5607050" cy="4183063"/>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Rectangle 6"/>
          <p:cNvSpPr>
            <a:spLocks noGrp="1"/>
          </p:cNvSpPr>
          <p:nvPr>
            <p:ph type="ftr" sz="quarter" idx="4"/>
          </p:nvPr>
        </p:nvSpPr>
        <p:spPr bwMode="auto">
          <a:xfrm>
            <a:off x="1" y="8829675"/>
            <a:ext cx="3038475" cy="465138"/>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812">
              <a:defRPr sz="1800">
                <a:latin typeface="Calibri" pitchFamily="34" charset="0"/>
              </a:defRPr>
            </a:lvl1pPr>
          </a:lstStyle>
          <a:p>
            <a:pPr>
              <a:defRPr/>
            </a:pPr>
            <a:endParaRPr lang="en-US"/>
          </a:p>
        </p:txBody>
      </p:sp>
      <p:sp>
        <p:nvSpPr>
          <p:cNvPr id="7" name="Rectangle 7"/>
          <p:cNvSpPr>
            <a:spLocks noGrp="1"/>
          </p:cNvSpPr>
          <p:nvPr>
            <p:ph type="sldNum" sz="quarter" idx="5"/>
          </p:nvPr>
        </p:nvSpPr>
        <p:spPr bwMode="auto">
          <a:xfrm>
            <a:off x="3970339" y="8829675"/>
            <a:ext cx="3038475" cy="465138"/>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812">
              <a:defRPr sz="1800">
                <a:latin typeface="Calibri" pitchFamily="34" charset="0"/>
              </a:defRPr>
            </a:lvl1pPr>
          </a:lstStyle>
          <a:p>
            <a:pPr>
              <a:defRPr/>
            </a:pPr>
            <a:fld id="{0DE24976-F55D-46D6-B86C-85DD6A0A72ED}" type="slidenum">
              <a:rPr lang="en-US"/>
              <a:pPr>
                <a:defRPr/>
              </a:pPr>
              <a:t>‹#›</a:t>
            </a:fld>
            <a:endParaRPr lang="en-US" dirty="0"/>
          </a:p>
        </p:txBody>
      </p:sp>
    </p:spTree>
    <p:extLst>
      <p:ext uri="{BB962C8B-B14F-4D97-AF65-F5344CB8AC3E}">
        <p14:creationId xmlns:p14="http://schemas.microsoft.com/office/powerpoint/2010/main" val="187211383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2pPr>
    <a:lvl3pPr marL="914400" algn="l"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3pPr>
    <a:lvl4pPr marL="1371600" algn="l"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4pPr>
    <a:lvl5pPr marL="1828800" algn="l"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1</a:t>
            </a:fld>
            <a:endParaRPr lang="en-US" dirty="0"/>
          </a:p>
        </p:txBody>
      </p:sp>
    </p:spTree>
    <p:extLst>
      <p:ext uri="{BB962C8B-B14F-4D97-AF65-F5344CB8AC3E}">
        <p14:creationId xmlns:p14="http://schemas.microsoft.com/office/powerpoint/2010/main" val="266409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10</a:t>
            </a:fld>
            <a:endParaRPr lang="en-US" dirty="0"/>
          </a:p>
        </p:txBody>
      </p:sp>
    </p:spTree>
    <p:extLst>
      <p:ext uri="{BB962C8B-B14F-4D97-AF65-F5344CB8AC3E}">
        <p14:creationId xmlns:p14="http://schemas.microsoft.com/office/powerpoint/2010/main" val="3048717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11</a:t>
            </a:fld>
            <a:endParaRPr lang="en-US" dirty="0"/>
          </a:p>
        </p:txBody>
      </p:sp>
    </p:spTree>
    <p:extLst>
      <p:ext uri="{BB962C8B-B14F-4D97-AF65-F5344CB8AC3E}">
        <p14:creationId xmlns:p14="http://schemas.microsoft.com/office/powerpoint/2010/main" val="1055252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12</a:t>
            </a:fld>
            <a:endParaRPr lang="en-US" dirty="0"/>
          </a:p>
        </p:txBody>
      </p:sp>
    </p:spTree>
    <p:extLst>
      <p:ext uri="{BB962C8B-B14F-4D97-AF65-F5344CB8AC3E}">
        <p14:creationId xmlns:p14="http://schemas.microsoft.com/office/powerpoint/2010/main" val="2391035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13</a:t>
            </a:fld>
            <a:endParaRPr lang="en-US" dirty="0"/>
          </a:p>
        </p:txBody>
      </p:sp>
    </p:spTree>
    <p:extLst>
      <p:ext uri="{BB962C8B-B14F-4D97-AF65-F5344CB8AC3E}">
        <p14:creationId xmlns:p14="http://schemas.microsoft.com/office/powerpoint/2010/main" val="3112402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14</a:t>
            </a:fld>
            <a:endParaRPr lang="en-US" dirty="0"/>
          </a:p>
        </p:txBody>
      </p:sp>
    </p:spTree>
    <p:extLst>
      <p:ext uri="{BB962C8B-B14F-4D97-AF65-F5344CB8AC3E}">
        <p14:creationId xmlns:p14="http://schemas.microsoft.com/office/powerpoint/2010/main" val="2215632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15</a:t>
            </a:fld>
            <a:endParaRPr lang="en-US" dirty="0"/>
          </a:p>
        </p:txBody>
      </p:sp>
    </p:spTree>
    <p:extLst>
      <p:ext uri="{BB962C8B-B14F-4D97-AF65-F5344CB8AC3E}">
        <p14:creationId xmlns:p14="http://schemas.microsoft.com/office/powerpoint/2010/main" val="1971257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endParaRPr lang="en-US" dirty="0" smtClean="0">
              <a:ea typeface="ヒラギノ角ゴ Pro W3"/>
              <a:cs typeface="ヒラギノ角ゴ Pro W3"/>
            </a:endParaRPr>
          </a:p>
        </p:txBody>
      </p:sp>
      <p:sp>
        <p:nvSpPr>
          <p:cNvPr id="31747" name="Slide Number Placeholder 3"/>
          <p:cNvSpPr>
            <a:spLocks noGrp="1"/>
          </p:cNvSpPr>
          <p:nvPr>
            <p:ph type="sldNum" sz="quarter" idx="5"/>
          </p:nvPr>
        </p:nvSpPr>
        <p:spPr>
          <a:noFill/>
        </p:spPr>
        <p:txBody>
          <a:bodyPr/>
          <a:lstStyle/>
          <a:p>
            <a:fld id="{01D59AAF-8FCC-42FF-8435-2B5E6FF163AB}"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17</a:t>
            </a:fld>
            <a:endParaRPr lang="en-US" dirty="0"/>
          </a:p>
        </p:txBody>
      </p:sp>
    </p:spTree>
    <p:extLst>
      <p:ext uri="{BB962C8B-B14F-4D97-AF65-F5344CB8AC3E}">
        <p14:creationId xmlns:p14="http://schemas.microsoft.com/office/powerpoint/2010/main" val="1344735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18</a:t>
            </a:fld>
            <a:endParaRPr lang="en-US" dirty="0"/>
          </a:p>
        </p:txBody>
      </p:sp>
    </p:spTree>
    <p:extLst>
      <p:ext uri="{BB962C8B-B14F-4D97-AF65-F5344CB8AC3E}">
        <p14:creationId xmlns:p14="http://schemas.microsoft.com/office/powerpoint/2010/main" val="1938172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19</a:t>
            </a:fld>
            <a:endParaRPr lang="en-US" dirty="0"/>
          </a:p>
        </p:txBody>
      </p:sp>
    </p:spTree>
    <p:extLst>
      <p:ext uri="{BB962C8B-B14F-4D97-AF65-F5344CB8AC3E}">
        <p14:creationId xmlns:p14="http://schemas.microsoft.com/office/powerpoint/2010/main" val="212735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2</a:t>
            </a:fld>
            <a:endParaRPr lang="en-US" dirty="0"/>
          </a:p>
        </p:txBody>
      </p:sp>
    </p:spTree>
    <p:extLst>
      <p:ext uri="{BB962C8B-B14F-4D97-AF65-F5344CB8AC3E}">
        <p14:creationId xmlns:p14="http://schemas.microsoft.com/office/powerpoint/2010/main" val="41874084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20</a:t>
            </a:fld>
            <a:endParaRPr lang="en-US" dirty="0"/>
          </a:p>
        </p:txBody>
      </p:sp>
    </p:spTree>
    <p:extLst>
      <p:ext uri="{BB962C8B-B14F-4D97-AF65-F5344CB8AC3E}">
        <p14:creationId xmlns:p14="http://schemas.microsoft.com/office/powerpoint/2010/main" val="1277049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21</a:t>
            </a:fld>
            <a:endParaRPr lang="en-US" dirty="0"/>
          </a:p>
        </p:txBody>
      </p:sp>
    </p:spTree>
    <p:extLst>
      <p:ext uri="{BB962C8B-B14F-4D97-AF65-F5344CB8AC3E}">
        <p14:creationId xmlns:p14="http://schemas.microsoft.com/office/powerpoint/2010/main" val="2262697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22</a:t>
            </a:fld>
            <a:endParaRPr lang="en-US" dirty="0"/>
          </a:p>
        </p:txBody>
      </p:sp>
    </p:spTree>
    <p:extLst>
      <p:ext uri="{BB962C8B-B14F-4D97-AF65-F5344CB8AC3E}">
        <p14:creationId xmlns:p14="http://schemas.microsoft.com/office/powerpoint/2010/main" val="2213520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3</a:t>
            </a:fld>
            <a:endParaRPr lang="en-US" dirty="0"/>
          </a:p>
        </p:txBody>
      </p:sp>
    </p:spTree>
    <p:extLst>
      <p:ext uri="{BB962C8B-B14F-4D97-AF65-F5344CB8AC3E}">
        <p14:creationId xmlns:p14="http://schemas.microsoft.com/office/powerpoint/2010/main" val="2015462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4</a:t>
            </a:fld>
            <a:endParaRPr lang="en-US" dirty="0"/>
          </a:p>
        </p:txBody>
      </p:sp>
    </p:spTree>
    <p:extLst>
      <p:ext uri="{BB962C8B-B14F-4D97-AF65-F5344CB8AC3E}">
        <p14:creationId xmlns:p14="http://schemas.microsoft.com/office/powerpoint/2010/main" val="2355520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5</a:t>
            </a:fld>
            <a:endParaRPr lang="en-US" dirty="0"/>
          </a:p>
        </p:txBody>
      </p:sp>
    </p:spTree>
    <p:extLst>
      <p:ext uri="{BB962C8B-B14F-4D97-AF65-F5344CB8AC3E}">
        <p14:creationId xmlns:p14="http://schemas.microsoft.com/office/powerpoint/2010/main" val="2792978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defRPr/>
            </a:pPr>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6</a:t>
            </a:fld>
            <a:endParaRPr lang="en-US" dirty="0"/>
          </a:p>
        </p:txBody>
      </p:sp>
    </p:spTree>
    <p:extLst>
      <p:ext uri="{BB962C8B-B14F-4D97-AF65-F5344CB8AC3E}">
        <p14:creationId xmlns:p14="http://schemas.microsoft.com/office/powerpoint/2010/main" val="4036536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7</a:t>
            </a:fld>
            <a:endParaRPr lang="en-US" dirty="0"/>
          </a:p>
        </p:txBody>
      </p:sp>
    </p:spTree>
    <p:extLst>
      <p:ext uri="{BB962C8B-B14F-4D97-AF65-F5344CB8AC3E}">
        <p14:creationId xmlns:p14="http://schemas.microsoft.com/office/powerpoint/2010/main" val="1247609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8</a:t>
            </a:fld>
            <a:endParaRPr lang="en-US" dirty="0"/>
          </a:p>
        </p:txBody>
      </p:sp>
    </p:spTree>
    <p:extLst>
      <p:ext uri="{BB962C8B-B14F-4D97-AF65-F5344CB8AC3E}">
        <p14:creationId xmlns:p14="http://schemas.microsoft.com/office/powerpoint/2010/main" val="685560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DE24976-F55D-46D6-B86C-85DD6A0A72ED}" type="slidenum">
              <a:rPr lang="en-US" smtClean="0"/>
              <a:pPr>
                <a:defRPr/>
              </a:pPr>
              <a:t>9</a:t>
            </a:fld>
            <a:endParaRPr lang="en-US" dirty="0"/>
          </a:p>
        </p:txBody>
      </p:sp>
    </p:spTree>
    <p:extLst>
      <p:ext uri="{BB962C8B-B14F-4D97-AF65-F5344CB8AC3E}">
        <p14:creationId xmlns:p14="http://schemas.microsoft.com/office/powerpoint/2010/main" val="14914459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p:cNvSpPr>
          <p:nvPr>
            <p:ph type="ctrTitle"/>
          </p:nvPr>
        </p:nvSpPr>
        <p:spPr>
          <a:xfrm>
            <a:off x="228600" y="1428736"/>
            <a:ext cx="8772556" cy="533400"/>
          </a:xfrm>
          <a:prstGeom prst="rect">
            <a:avLst/>
          </a:prstGeom>
          <a:noFill/>
        </p:spPr>
        <p:txBody>
          <a:bodyPr>
            <a:noAutofit/>
          </a:bodyPr>
          <a:lstStyle>
            <a:lvl1pPr algn="l" eaLnBrk="1" latinLnBrk="0" hangingPunct="1">
              <a:defRPr kumimoji="0" sz="3200" b="0" cap="all" spc="150" baseline="0">
                <a:solidFill>
                  <a:schemeClr val="bg1"/>
                </a:solidFill>
              </a:defRPr>
            </a:lvl1pPr>
          </a:lstStyle>
          <a:p>
            <a:r>
              <a:rPr lang="en-US" smtClean="0"/>
              <a:t>Click to edit Master title style</a:t>
            </a:r>
            <a:endParaRPr/>
          </a:p>
        </p:txBody>
      </p:sp>
      <p:sp>
        <p:nvSpPr>
          <p:cNvPr id="3" name="Rectangle 3"/>
          <p:cNvSpPr>
            <a:spLocks noGrp="1"/>
          </p:cNvSpPr>
          <p:nvPr>
            <p:ph type="subTitle" idx="1"/>
          </p:nvPr>
        </p:nvSpPr>
        <p:spPr>
          <a:xfrm>
            <a:off x="228600" y="2143116"/>
            <a:ext cx="8772556" cy="357190"/>
          </a:xfrm>
          <a:prstGeom prst="rect">
            <a:avLst/>
          </a:prstGeom>
          <a:noFill/>
        </p:spPr>
        <p:txBody>
          <a:bodyPr>
            <a:noAutofit/>
          </a:bodyPr>
          <a:lstStyle>
            <a:lvl1pPr marL="0" indent="0" algn="l" eaLnBrk="1" latinLnBrk="0" hangingPunct="1">
              <a:buNone/>
              <a:defRPr kumimoji="0" sz="1800" b="0">
                <a:solidFill>
                  <a:schemeClr val="bg1"/>
                </a:solidFill>
                <a:latin typeface="+mn-lt"/>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lstStyle>
          <a:p>
            <a:r>
              <a:rPr lang="en-US" smtClean="0"/>
              <a:t>Click to edit Master subtitle style</a:t>
            </a:r>
            <a:endParaRPr lang="en-US" dirty="0"/>
          </a:p>
        </p:txBody>
      </p:sp>
      <p:sp>
        <p:nvSpPr>
          <p:cNvPr id="13" name="Text Placeholder 12"/>
          <p:cNvSpPr>
            <a:spLocks noGrp="1"/>
          </p:cNvSpPr>
          <p:nvPr>
            <p:ph type="body" sz="quarter" idx="11"/>
          </p:nvPr>
        </p:nvSpPr>
        <p:spPr>
          <a:xfrm>
            <a:off x="228600" y="6172200"/>
            <a:ext cx="5029200" cy="457200"/>
          </a:xfrm>
          <a:prstGeom prst="rect">
            <a:avLst/>
          </a:prstGeom>
        </p:spPr>
        <p:txBody>
          <a:bodyPr/>
          <a:lstStyle>
            <a:lvl1pPr>
              <a:defRPr sz="1800"/>
            </a:lvl1pPr>
          </a:lstStyle>
          <a:p>
            <a:pPr lvl="0"/>
            <a:r>
              <a:rPr lang="en-US" smtClean="0"/>
              <a:t>Click to edit Master text styles</a:t>
            </a:r>
          </a:p>
        </p:txBody>
      </p:sp>
      <p:sp>
        <p:nvSpPr>
          <p:cNvPr id="7" name="Text Placeholder 12"/>
          <p:cNvSpPr>
            <a:spLocks noGrp="1"/>
          </p:cNvSpPr>
          <p:nvPr>
            <p:ph type="body" sz="quarter" idx="12"/>
          </p:nvPr>
        </p:nvSpPr>
        <p:spPr>
          <a:xfrm>
            <a:off x="228600" y="3886200"/>
            <a:ext cx="5029200" cy="457200"/>
          </a:xfrm>
          <a:prstGeom prst="rect">
            <a:avLst/>
          </a:prstGeom>
        </p:spPr>
        <p:txBody>
          <a:bodyPr/>
          <a:lstStyle>
            <a:lvl1pPr>
              <a:defRPr sz="1800">
                <a:solidFill>
                  <a:schemeClr val="bg1"/>
                </a:solidFill>
              </a:defRPr>
            </a:lvl1pPr>
          </a:lstStyle>
          <a:p>
            <a:pPr lvl="0"/>
            <a:r>
              <a:rPr lang="en-US" smtClean="0"/>
              <a:t>Click to edit Master text styles</a:t>
            </a:r>
          </a:p>
        </p:txBody>
      </p:sp>
      <p:sp>
        <p:nvSpPr>
          <p:cNvPr id="6" name="Slide Number Placeholder 7"/>
          <p:cNvSpPr>
            <a:spLocks noGrp="1"/>
          </p:cNvSpPr>
          <p:nvPr>
            <p:ph type="sldNum" sz="quarter" idx="13"/>
          </p:nvPr>
        </p:nvSpPr>
        <p:spPr/>
        <p:txBody>
          <a:bodyPr/>
          <a:lstStyle>
            <a:lvl1pPr>
              <a:defRPr/>
            </a:lvl1pPr>
          </a:lstStyle>
          <a:p>
            <a:pPr>
              <a:defRPr/>
            </a:pPr>
            <a:fld id="{1CF0B93F-9C63-4287-9D87-FB236414E7A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cxnSp>
        <p:nvCxnSpPr>
          <p:cNvPr id="5" name="Straight Connector 4"/>
          <p:cNvCxnSpPr/>
          <p:nvPr/>
        </p:nvCxnSpPr>
        <p:spPr>
          <a:xfrm>
            <a:off x="0" y="6400800"/>
            <a:ext cx="9144000" cy="1588"/>
          </a:xfrm>
          <a:prstGeom prst="line">
            <a:avLst/>
          </a:prstGeom>
          <a:ln w="12700" cap="flat" cmpd="sng" algn="ctr">
            <a:solidFill>
              <a:srgbClr val="AEA444"/>
            </a:solidFill>
            <a:prstDash val="sysDot"/>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6" name="Picture Placeholder 15"/>
          <p:cNvSpPr>
            <a:spLocks noGrp="1"/>
          </p:cNvSpPr>
          <p:nvPr>
            <p:ph type="pic" sz="quarter" idx="13"/>
          </p:nvPr>
        </p:nvSpPr>
        <p:spPr>
          <a:xfrm>
            <a:off x="0" y="0"/>
            <a:ext cx="9144000" cy="4038600"/>
          </a:xfrm>
          <a:prstGeom prst="rect">
            <a:avLst/>
          </a:prstGeom>
        </p:spPr>
        <p:txBody>
          <a:bodyPr rtlCol="0">
            <a:normAutofit/>
          </a:bodyPr>
          <a:lstStyle/>
          <a:p>
            <a:pPr lvl="0"/>
            <a:r>
              <a:rPr lang="en-US" noProof="0" dirty="0" smtClean="0"/>
              <a:t>Click icon to add picture</a:t>
            </a:r>
            <a:endParaRPr lang="en-US" noProof="0" dirty="0"/>
          </a:p>
        </p:txBody>
      </p:sp>
      <p:sp>
        <p:nvSpPr>
          <p:cNvPr id="14" name="Title 13"/>
          <p:cNvSpPr>
            <a:spLocks noGrp="1"/>
          </p:cNvSpPr>
          <p:nvPr>
            <p:ph type="ctrTitle"/>
          </p:nvPr>
        </p:nvSpPr>
        <p:spPr>
          <a:xfrm>
            <a:off x="228600" y="4038600"/>
            <a:ext cx="7239000" cy="533400"/>
          </a:xfrm>
          <a:prstGeom prst="rect">
            <a:avLst/>
          </a:prstGeom>
          <a:noFill/>
        </p:spPr>
        <p:txBody>
          <a:bodyPr/>
          <a:lstStyle>
            <a:lvl1pPr algn="l" eaLnBrk="1" latinLnBrk="0" hangingPunct="1">
              <a:defRPr kumimoji="0" sz="2000" b="0" cap="all" spc="150" baseline="0">
                <a:solidFill>
                  <a:schemeClr val="bg1"/>
                </a:solidFill>
              </a:defRPr>
            </a:lvl1pPr>
          </a:lstStyle>
          <a:p>
            <a:r>
              <a:rPr lang="en-US" smtClean="0"/>
              <a:t>Click to edit Master title style</a:t>
            </a:r>
            <a:endParaRPr lang="en-US" dirty="0"/>
          </a:p>
        </p:txBody>
      </p:sp>
      <p:sp>
        <p:nvSpPr>
          <p:cNvPr id="7" name="Rectangle 3"/>
          <p:cNvSpPr>
            <a:spLocks noGrp="1"/>
          </p:cNvSpPr>
          <p:nvPr>
            <p:ph type="subTitle" idx="1"/>
          </p:nvPr>
        </p:nvSpPr>
        <p:spPr>
          <a:xfrm>
            <a:off x="228600" y="4900610"/>
            <a:ext cx="8772556" cy="357190"/>
          </a:xfrm>
          <a:prstGeom prst="rect">
            <a:avLst/>
          </a:prstGeom>
          <a:noFill/>
        </p:spPr>
        <p:txBody>
          <a:bodyPr>
            <a:noAutofit/>
          </a:bodyPr>
          <a:lstStyle>
            <a:lvl1pPr marL="0" indent="0" algn="l" eaLnBrk="1" latinLnBrk="0" hangingPunct="1">
              <a:buNone/>
              <a:defRPr kumimoji="0" sz="1800" b="0">
                <a:solidFill>
                  <a:srgbClr val="AEA444"/>
                </a:solidFill>
                <a:latin typeface="+mn-lt"/>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lstStyle>
          <a:p>
            <a:r>
              <a:rPr lang="en-US" smtClean="0"/>
              <a:t>Click to edit Master subtitle style</a:t>
            </a:r>
            <a:endParaRPr lang="en-US" dirty="0"/>
          </a:p>
        </p:txBody>
      </p:sp>
      <p:sp>
        <p:nvSpPr>
          <p:cNvPr id="6" name="Rectangle 5"/>
          <p:cNvSpPr>
            <a:spLocks noGrp="1"/>
          </p:cNvSpPr>
          <p:nvPr>
            <p:ph type="sldNum" sz="quarter" idx="14"/>
          </p:nvPr>
        </p:nvSpPr>
        <p:spPr>
          <a:xfrm>
            <a:off x="8686800" y="6473825"/>
            <a:ext cx="381000" cy="304800"/>
          </a:xfrm>
        </p:spPr>
        <p:txBody>
          <a:bodyPr/>
          <a:lstStyle>
            <a:lvl1pPr>
              <a:defRPr>
                <a:solidFill>
                  <a:srgbClr val="21578A"/>
                </a:solidFill>
              </a:defRPr>
            </a:lvl1pPr>
          </a:lstStyle>
          <a:p>
            <a:pPr>
              <a:defRPr/>
            </a:pPr>
            <a:fld id="{6FD3D153-967B-462D-91DF-496B0328537F}" type="slidenum">
              <a:rPr lang="en-US"/>
              <a:pPr>
                <a:defRPr/>
              </a:pPr>
              <a:t>‹#›</a:t>
            </a:fld>
            <a:endParaRPr lang="en-US" dirty="0"/>
          </a:p>
        </p:txBody>
      </p:sp>
      <p:sp>
        <p:nvSpPr>
          <p:cNvPr id="8" name="Footer Placeholder 7"/>
          <p:cNvSpPr>
            <a:spLocks noGrp="1"/>
          </p:cNvSpPr>
          <p:nvPr>
            <p:ph type="ftr" sz="quarter" idx="15"/>
          </p:nvPr>
        </p:nvSpPr>
        <p:spPr>
          <a:xfrm>
            <a:off x="228600" y="6477000"/>
            <a:ext cx="37338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t>FY 203-2018 CONSOLIDATED PLAN FY 2013-2014 ACTION PLAN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Up">
    <p:spTree>
      <p:nvGrpSpPr>
        <p:cNvPr id="1" name=""/>
        <p:cNvGrpSpPr/>
        <p:nvPr/>
      </p:nvGrpSpPr>
      <p:grpSpPr>
        <a:xfrm>
          <a:off x="0" y="0"/>
          <a:ext cx="0" cy="0"/>
          <a:chOff x="0" y="0"/>
          <a:chExt cx="0" cy="0"/>
        </a:xfrm>
      </p:grpSpPr>
      <p:sp>
        <p:nvSpPr>
          <p:cNvPr id="11" name="Rectangle 11"/>
          <p:cNvSpPr>
            <a:spLocks noGrp="1"/>
          </p:cNvSpPr>
          <p:nvPr>
            <p:ph sz="quarter" idx="15"/>
          </p:nvPr>
        </p:nvSpPr>
        <p:spPr>
          <a:xfrm>
            <a:off x="304800" y="914400"/>
            <a:ext cx="8610600" cy="5334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dirty="0"/>
          </a:p>
        </p:txBody>
      </p:sp>
      <p:sp>
        <p:nvSpPr>
          <p:cNvPr id="4" name="Rectangle 8"/>
          <p:cNvSpPr>
            <a:spLocks noGrp="1"/>
          </p:cNvSpPr>
          <p:nvPr>
            <p:ph type="sldNum" sz="quarter" idx="16"/>
          </p:nvPr>
        </p:nvSpPr>
        <p:spPr>
          <a:xfrm>
            <a:off x="8686800" y="6473825"/>
            <a:ext cx="381000" cy="304800"/>
          </a:xfrm>
        </p:spPr>
        <p:txBody>
          <a:bodyPr/>
          <a:lstStyle>
            <a:lvl1pPr>
              <a:defRPr/>
            </a:lvl1pPr>
          </a:lstStyle>
          <a:p>
            <a:pPr>
              <a:defRPr/>
            </a:pPr>
            <a:fld id="{FB754DD3-180C-467C-B02A-54A663084E04}" type="slidenum">
              <a:rPr lang="en-US"/>
              <a:pPr>
                <a:defRPr/>
              </a:pPr>
              <a:t>‹#›</a:t>
            </a:fld>
            <a:endParaRPr lang="en-US" dirty="0"/>
          </a:p>
        </p:txBody>
      </p:sp>
      <p:sp>
        <p:nvSpPr>
          <p:cNvPr id="5" name="Rectangle 9"/>
          <p:cNvSpPr>
            <a:spLocks noGrp="1"/>
          </p:cNvSpPr>
          <p:nvPr>
            <p:ph type="ftr" sz="quarter" idx="17"/>
          </p:nvPr>
        </p:nvSpPr>
        <p:spPr>
          <a:xfrm>
            <a:off x="304800" y="6477000"/>
            <a:ext cx="37338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t>FY 203-2018 CONSOLIDATED PLAN FY 2013-2014 ACTION PLAN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Up">
    <p:spTree>
      <p:nvGrpSpPr>
        <p:cNvPr id="1" name=""/>
        <p:cNvGrpSpPr/>
        <p:nvPr/>
      </p:nvGrpSpPr>
      <p:grpSpPr>
        <a:xfrm>
          <a:off x="0" y="0"/>
          <a:ext cx="0" cy="0"/>
          <a:chOff x="0" y="0"/>
          <a:chExt cx="0" cy="0"/>
        </a:xfrm>
      </p:grpSpPr>
      <p:sp>
        <p:nvSpPr>
          <p:cNvPr id="15" name="Rectangle 11"/>
          <p:cNvSpPr>
            <a:spLocks noGrp="1"/>
          </p:cNvSpPr>
          <p:nvPr>
            <p:ph sz="quarter" idx="17"/>
          </p:nvPr>
        </p:nvSpPr>
        <p:spPr>
          <a:xfrm>
            <a:off x="4800600" y="914400"/>
            <a:ext cx="4114800" cy="5334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9" name="Rectangle 11"/>
          <p:cNvSpPr>
            <a:spLocks noGrp="1"/>
          </p:cNvSpPr>
          <p:nvPr>
            <p:ph sz="quarter" idx="15"/>
          </p:nvPr>
        </p:nvSpPr>
        <p:spPr>
          <a:xfrm>
            <a:off x="304800" y="914400"/>
            <a:ext cx="4191000" cy="5334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Rectangle 8"/>
          <p:cNvSpPr>
            <a:spLocks noGrp="1"/>
          </p:cNvSpPr>
          <p:nvPr>
            <p:ph type="sldNum" sz="quarter" idx="18"/>
          </p:nvPr>
        </p:nvSpPr>
        <p:spPr>
          <a:xfrm>
            <a:off x="8686800" y="6473825"/>
            <a:ext cx="381000" cy="304800"/>
          </a:xfrm>
        </p:spPr>
        <p:txBody>
          <a:bodyPr/>
          <a:lstStyle>
            <a:lvl1pPr>
              <a:defRPr/>
            </a:lvl1pPr>
          </a:lstStyle>
          <a:p>
            <a:pPr>
              <a:defRPr/>
            </a:pPr>
            <a:fld id="{5B10E3C0-150F-4778-AE31-7C60D6E56D3F}" type="slidenum">
              <a:rPr lang="en-US"/>
              <a:pPr>
                <a:defRPr/>
              </a:pPr>
              <a:t>‹#›</a:t>
            </a:fld>
            <a:endParaRPr lang="en-US" dirty="0"/>
          </a:p>
        </p:txBody>
      </p:sp>
      <p:sp>
        <p:nvSpPr>
          <p:cNvPr id="6" name="Rectangle 9"/>
          <p:cNvSpPr>
            <a:spLocks noGrp="1"/>
          </p:cNvSpPr>
          <p:nvPr>
            <p:ph type="ftr" sz="quarter" idx="19"/>
          </p:nvPr>
        </p:nvSpPr>
        <p:spPr>
          <a:xfrm>
            <a:off x="304800" y="6477000"/>
            <a:ext cx="37338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t>FY 203-2018 CONSOLIDATED PLAN FY 2013-2014 ACTION PLAN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Up: 2 left, 1 right">
    <p:spTree>
      <p:nvGrpSpPr>
        <p:cNvPr id="1" name=""/>
        <p:cNvGrpSpPr/>
        <p:nvPr/>
      </p:nvGrpSpPr>
      <p:grpSpPr>
        <a:xfrm>
          <a:off x="0" y="0"/>
          <a:ext cx="0" cy="0"/>
          <a:chOff x="0" y="0"/>
          <a:chExt cx="0" cy="0"/>
        </a:xfrm>
      </p:grpSpPr>
      <p:sp>
        <p:nvSpPr>
          <p:cNvPr id="18" name="Rectangle 11"/>
          <p:cNvSpPr>
            <a:spLocks noGrp="1"/>
          </p:cNvSpPr>
          <p:nvPr>
            <p:ph sz="quarter" idx="15"/>
          </p:nvPr>
        </p:nvSpPr>
        <p:spPr>
          <a:xfrm>
            <a:off x="4800600" y="914400"/>
            <a:ext cx="4111752" cy="2590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17" name="Rectangle 11"/>
          <p:cNvSpPr>
            <a:spLocks noGrp="1"/>
          </p:cNvSpPr>
          <p:nvPr>
            <p:ph sz="quarter" idx="17"/>
          </p:nvPr>
        </p:nvSpPr>
        <p:spPr>
          <a:xfrm>
            <a:off x="4800600" y="3657600"/>
            <a:ext cx="4114800" cy="2596896"/>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21" name="Rectangle 11"/>
          <p:cNvSpPr>
            <a:spLocks noGrp="1"/>
          </p:cNvSpPr>
          <p:nvPr>
            <p:ph sz="quarter" idx="19"/>
          </p:nvPr>
        </p:nvSpPr>
        <p:spPr>
          <a:xfrm>
            <a:off x="304800" y="914400"/>
            <a:ext cx="4191000" cy="5334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itle 7"/>
          <p:cNvSpPr>
            <a:spLocks noGrp="1"/>
          </p:cNvSpPr>
          <p:nvPr>
            <p:ph type="title"/>
          </p:nvPr>
        </p:nvSpPr>
        <p:spPr/>
        <p:txBody>
          <a:bodyPr/>
          <a:lstStyle/>
          <a:p>
            <a:r>
              <a:rPr lang="en-US" smtClean="0"/>
              <a:t>Click to edit Master title style</a:t>
            </a:r>
            <a:endParaRPr lang="en-US"/>
          </a:p>
        </p:txBody>
      </p:sp>
      <p:sp>
        <p:nvSpPr>
          <p:cNvPr id="6" name="Rectangle 8"/>
          <p:cNvSpPr>
            <a:spLocks noGrp="1"/>
          </p:cNvSpPr>
          <p:nvPr>
            <p:ph type="sldNum" sz="quarter" idx="20"/>
          </p:nvPr>
        </p:nvSpPr>
        <p:spPr>
          <a:xfrm>
            <a:off x="8686800" y="6473825"/>
            <a:ext cx="381000" cy="304800"/>
          </a:xfrm>
        </p:spPr>
        <p:txBody>
          <a:bodyPr/>
          <a:lstStyle>
            <a:lvl1pPr>
              <a:defRPr/>
            </a:lvl1pPr>
          </a:lstStyle>
          <a:p>
            <a:pPr>
              <a:defRPr/>
            </a:pPr>
            <a:fld id="{872467B1-9554-4F73-83DA-A8264A30B3D9}" type="slidenum">
              <a:rPr lang="en-US"/>
              <a:pPr>
                <a:defRPr/>
              </a:pPr>
              <a:t>‹#›</a:t>
            </a:fld>
            <a:endParaRPr lang="en-US" dirty="0"/>
          </a:p>
        </p:txBody>
      </p:sp>
      <p:sp>
        <p:nvSpPr>
          <p:cNvPr id="7" name="Rectangle 9"/>
          <p:cNvSpPr>
            <a:spLocks noGrp="1"/>
          </p:cNvSpPr>
          <p:nvPr>
            <p:ph type="ftr" sz="quarter" idx="21"/>
          </p:nvPr>
        </p:nvSpPr>
        <p:spPr>
          <a:xfrm>
            <a:off x="304800" y="6477000"/>
            <a:ext cx="37338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t>FY 203-2018 CONSOLIDATED PLAN FY 2013-2014 ACTION PLAN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6" name="Rectangle 11"/>
          <p:cNvSpPr>
            <a:spLocks noGrp="1"/>
          </p:cNvSpPr>
          <p:nvPr>
            <p:ph sz="quarter" idx="15"/>
          </p:nvPr>
        </p:nvSpPr>
        <p:spPr>
          <a:xfrm>
            <a:off x="304800" y="914400"/>
            <a:ext cx="8610600" cy="5334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304800" y="6477000"/>
            <a:ext cx="2362200" cy="228600"/>
          </a:xfrm>
        </p:spPr>
        <p:txBody>
          <a:bodyPr lIns="0" tIns="0" bIns="0" anchor="ctr">
            <a:noAutofit/>
          </a:bodyPr>
          <a:lstStyle>
            <a:lvl1pPr algn="l">
              <a:buFontTx/>
              <a:buNone/>
              <a:defRPr sz="1400"/>
            </a:lvl1pPr>
          </a:lstStyle>
          <a:p>
            <a:pPr lvl="0"/>
            <a:r>
              <a:rPr lang="en-US" smtClean="0"/>
              <a:t>Click to edit Master text styles</a:t>
            </a:r>
          </a:p>
        </p:txBody>
      </p:sp>
      <p:sp>
        <p:nvSpPr>
          <p:cNvPr id="7" name="Rectangle 8"/>
          <p:cNvSpPr>
            <a:spLocks noGrp="1"/>
          </p:cNvSpPr>
          <p:nvPr>
            <p:ph type="sldNum" sz="quarter" idx="17"/>
          </p:nvPr>
        </p:nvSpPr>
        <p:spPr>
          <a:xfrm>
            <a:off x="8686800" y="6473825"/>
            <a:ext cx="381000" cy="304800"/>
          </a:xfrm>
        </p:spPr>
        <p:txBody>
          <a:bodyPr/>
          <a:lstStyle>
            <a:lvl1pPr>
              <a:defRPr/>
            </a:lvl1pPr>
          </a:lstStyle>
          <a:p>
            <a:pPr>
              <a:defRPr/>
            </a:pPr>
            <a:fld id="{B801196E-2C92-4CF6-99B8-234A5BF184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p:cNvSpPr>
          <p:nvPr>
            <p:ph type="ctrTitle"/>
          </p:nvPr>
        </p:nvSpPr>
        <p:spPr>
          <a:xfrm>
            <a:off x="381000" y="3581400"/>
            <a:ext cx="8458200" cy="1143000"/>
          </a:xfrm>
          <a:prstGeom prst="rect">
            <a:avLst/>
          </a:prstGeom>
          <a:noFill/>
        </p:spPr>
        <p:txBody>
          <a:bodyPr>
            <a:noAutofit/>
          </a:bodyPr>
          <a:lstStyle>
            <a:lvl1pPr algn="ctr" eaLnBrk="1" latinLnBrk="0" hangingPunct="1">
              <a:defRPr kumimoji="0" sz="3200" b="0" cap="all" spc="150" baseline="0">
                <a:solidFill>
                  <a:schemeClr val="bg1"/>
                </a:solidFill>
              </a:defRPr>
            </a:lvl1pPr>
          </a:lstStyle>
          <a:p>
            <a:r>
              <a:rPr lang="en-US" smtClean="0"/>
              <a:t>Click to edit Master title style</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ea typeface="ヒラギノ角ゴ Pro W3" charset="-128"/>
                <a:cs typeface="ヒラギノ角ゴ Pro W3" charset="-128"/>
              </a:defRPr>
            </a:lvl1pPr>
          </a:lstStyle>
          <a:p>
            <a:pPr>
              <a:defRPr/>
            </a:pPr>
            <a:fld id="{8902E0D7-ACA2-498E-97CF-D64831D87C08}" type="datetime1">
              <a:rPr lang="en-US" smtClean="0"/>
              <a:t>12/14/2016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t>FY 203-2018 CONSOLIDATED PLAN FY 2013-2014 ACTION PLAN</a:t>
            </a:r>
          </a:p>
        </p:txBody>
      </p:sp>
      <p:sp>
        <p:nvSpPr>
          <p:cNvPr id="6" name="Slide Number Placeholder 5"/>
          <p:cNvSpPr>
            <a:spLocks noGrp="1"/>
          </p:cNvSpPr>
          <p:nvPr>
            <p:ph type="sldNum" sz="quarter" idx="12"/>
          </p:nvPr>
        </p:nvSpPr>
        <p:spPr/>
        <p:txBody>
          <a:bodyPr/>
          <a:lstStyle>
            <a:lvl1pPr>
              <a:defRPr/>
            </a:lvl1pPr>
          </a:lstStyle>
          <a:p>
            <a:pPr>
              <a:defRPr/>
            </a:pPr>
            <a:fld id="{1CE64EB8-9DBF-435F-95F2-387CAFD43DD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a:xfrm>
            <a:off x="8534400" y="6477000"/>
            <a:ext cx="381000" cy="304800"/>
          </a:xfrm>
          <a:prstGeom prst="rect">
            <a:avLst/>
          </a:prstGeom>
        </p:spPr>
        <p:txBody>
          <a:bodyPr vert="horz" wrap="square" lIns="91440" tIns="45720" rIns="91440" bIns="45720" numCol="1" anchor="t" anchorCtr="0" compatLnSpc="1">
            <a:prstTxWarp prst="textNoShape">
              <a:avLst/>
            </a:prstTxWarp>
          </a:bodyPr>
          <a:lstStyle>
            <a:lvl1pPr>
              <a:defRPr sz="1200">
                <a:solidFill>
                  <a:srgbClr val="003E70"/>
                </a:solidFill>
                <a:latin typeface="GillSans Light" pitchFamily="34" charset="0"/>
                <a:ea typeface="+mn-ea"/>
                <a:cs typeface="+mn-cs"/>
              </a:defRPr>
            </a:lvl1pPr>
          </a:lstStyle>
          <a:p>
            <a:pPr>
              <a:defRPr/>
            </a:pPr>
            <a:fld id="{8AB7525E-CDAD-4E06-B14F-3AA534E283D2}" type="slidenum">
              <a:rPr lang="en-US"/>
              <a:pPr>
                <a:defRPr/>
              </a:pPr>
              <a:t>‹#›</a:t>
            </a:fld>
            <a:endParaRPr lang="en-US" dirty="0"/>
          </a:p>
        </p:txBody>
      </p:sp>
      <p:sp>
        <p:nvSpPr>
          <p:cNvPr id="20" name="Title Placeholder 19"/>
          <p:cNvSpPr>
            <a:spLocks noGrp="1"/>
          </p:cNvSpPr>
          <p:nvPr>
            <p:ph type="title"/>
          </p:nvPr>
        </p:nvSpPr>
        <p:spPr>
          <a:xfrm>
            <a:off x="304800" y="76200"/>
            <a:ext cx="8610600" cy="4572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endParaRPr lang="en-US"/>
          </a:p>
        </p:txBody>
      </p:sp>
      <p:cxnSp>
        <p:nvCxnSpPr>
          <p:cNvPr id="15" name="Straight Connector 14"/>
          <p:cNvCxnSpPr/>
          <p:nvPr/>
        </p:nvCxnSpPr>
        <p:spPr>
          <a:xfrm>
            <a:off x="0" y="6400800"/>
            <a:ext cx="9144000" cy="1588"/>
          </a:xfrm>
          <a:prstGeom prst="line">
            <a:avLst/>
          </a:prstGeom>
          <a:ln w="12700" cap="flat" cmpd="sng" algn="ctr">
            <a:solidFill>
              <a:srgbClr val="AEA444"/>
            </a:solidFill>
            <a:prstDash val="sysDot"/>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029" name="Text Placeholder 6"/>
          <p:cNvSpPr>
            <a:spLocks noGrp="1"/>
          </p:cNvSpPr>
          <p:nvPr>
            <p:ph type="body" idx="1"/>
          </p:nvPr>
        </p:nvSpPr>
        <p:spPr bwMode="auto">
          <a:xfrm>
            <a:off x="304800" y="914400"/>
            <a:ext cx="8610600" cy="5211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Lst>
  <p:hf hdr="0" ftr="0" dt="0"/>
  <p:txStyles>
    <p:titleStyle>
      <a:lvl1pPr algn="l" rtl="0" eaLnBrk="0" fontAlgn="base" hangingPunct="0">
        <a:spcBef>
          <a:spcPct val="0"/>
        </a:spcBef>
        <a:spcAft>
          <a:spcPct val="0"/>
        </a:spcAft>
        <a:defRPr sz="2000" cap="all">
          <a:solidFill>
            <a:schemeClr val="bg1"/>
          </a:solidFill>
          <a:latin typeface="+mj-lt"/>
          <a:ea typeface="ヒラギノ角ゴ Pro W3" charset="-128"/>
          <a:cs typeface="ヒラギノ角ゴ Pro W3" charset="-128"/>
        </a:defRPr>
      </a:lvl1pPr>
      <a:lvl2pPr algn="l" rtl="0" eaLnBrk="0" fontAlgn="base" hangingPunct="0">
        <a:spcBef>
          <a:spcPct val="0"/>
        </a:spcBef>
        <a:spcAft>
          <a:spcPct val="0"/>
        </a:spcAft>
        <a:defRPr sz="2000">
          <a:solidFill>
            <a:schemeClr val="bg1"/>
          </a:solidFill>
          <a:latin typeface="Gill Sans MT"/>
          <a:ea typeface="ヒラギノ角ゴ Pro W3" charset="-128"/>
          <a:cs typeface="ヒラギノ角ゴ Pro W3" charset="-128"/>
        </a:defRPr>
      </a:lvl2pPr>
      <a:lvl3pPr algn="l" rtl="0" eaLnBrk="0" fontAlgn="base" hangingPunct="0">
        <a:spcBef>
          <a:spcPct val="0"/>
        </a:spcBef>
        <a:spcAft>
          <a:spcPct val="0"/>
        </a:spcAft>
        <a:defRPr sz="2000">
          <a:solidFill>
            <a:schemeClr val="bg1"/>
          </a:solidFill>
          <a:latin typeface="Gill Sans MT"/>
          <a:ea typeface="ヒラギノ角ゴ Pro W3" charset="-128"/>
          <a:cs typeface="ヒラギノ角ゴ Pro W3" charset="-128"/>
        </a:defRPr>
      </a:lvl3pPr>
      <a:lvl4pPr algn="l" rtl="0" eaLnBrk="0" fontAlgn="base" hangingPunct="0">
        <a:spcBef>
          <a:spcPct val="0"/>
        </a:spcBef>
        <a:spcAft>
          <a:spcPct val="0"/>
        </a:spcAft>
        <a:defRPr sz="2000">
          <a:solidFill>
            <a:schemeClr val="bg1"/>
          </a:solidFill>
          <a:latin typeface="Gill Sans MT"/>
          <a:ea typeface="ヒラギノ角ゴ Pro W3" charset="-128"/>
          <a:cs typeface="ヒラギノ角ゴ Pro W3" charset="-128"/>
        </a:defRPr>
      </a:lvl4pPr>
      <a:lvl5pPr algn="l" rtl="0" eaLnBrk="0" fontAlgn="base" hangingPunct="0">
        <a:spcBef>
          <a:spcPct val="0"/>
        </a:spcBef>
        <a:spcAft>
          <a:spcPct val="0"/>
        </a:spcAft>
        <a:defRPr sz="2000">
          <a:solidFill>
            <a:schemeClr val="bg1"/>
          </a:solidFill>
          <a:latin typeface="Gill Sans MT"/>
          <a:ea typeface="ヒラギノ角ゴ Pro W3" charset="-128"/>
          <a:cs typeface="ヒラギノ角ゴ Pro W3" charset="-128"/>
        </a:defRPr>
      </a:lvl5pPr>
      <a:lvl6pPr marL="457200" algn="l" rtl="0" eaLnBrk="1" fontAlgn="base" hangingPunct="1">
        <a:spcBef>
          <a:spcPct val="0"/>
        </a:spcBef>
        <a:spcAft>
          <a:spcPct val="0"/>
        </a:spcAft>
        <a:defRPr sz="2000">
          <a:solidFill>
            <a:schemeClr val="bg1"/>
          </a:solidFill>
          <a:latin typeface="Gill Sans MT"/>
        </a:defRPr>
      </a:lvl6pPr>
      <a:lvl7pPr marL="914400" algn="l" rtl="0" eaLnBrk="1" fontAlgn="base" hangingPunct="1">
        <a:spcBef>
          <a:spcPct val="0"/>
        </a:spcBef>
        <a:spcAft>
          <a:spcPct val="0"/>
        </a:spcAft>
        <a:defRPr sz="2000">
          <a:solidFill>
            <a:schemeClr val="bg1"/>
          </a:solidFill>
          <a:latin typeface="Gill Sans MT"/>
        </a:defRPr>
      </a:lvl7pPr>
      <a:lvl8pPr marL="1371600" algn="l" rtl="0" eaLnBrk="1" fontAlgn="base" hangingPunct="1">
        <a:spcBef>
          <a:spcPct val="0"/>
        </a:spcBef>
        <a:spcAft>
          <a:spcPct val="0"/>
        </a:spcAft>
        <a:defRPr sz="2000">
          <a:solidFill>
            <a:schemeClr val="bg1"/>
          </a:solidFill>
          <a:latin typeface="Gill Sans MT"/>
        </a:defRPr>
      </a:lvl8pPr>
      <a:lvl9pPr marL="1828800" algn="l" rtl="0" eaLnBrk="1" fontAlgn="base" hangingPunct="1">
        <a:spcBef>
          <a:spcPct val="0"/>
        </a:spcBef>
        <a:spcAft>
          <a:spcPct val="0"/>
        </a:spcAft>
        <a:defRPr sz="2000">
          <a:solidFill>
            <a:schemeClr val="bg1"/>
          </a:solidFill>
          <a:latin typeface="Gill Sans MT"/>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128"/>
        </a:defRPr>
      </a:lvl1pPr>
      <a:lvl2pPr marL="742950" indent="-285750" algn="l" rtl="0" eaLnBrk="0" fontAlgn="base" hangingPunct="0">
        <a:spcBef>
          <a:spcPct val="20000"/>
        </a:spcBef>
        <a:spcAft>
          <a:spcPct val="0"/>
        </a:spcAft>
        <a:buClr>
          <a:srgbClr val="21578A"/>
        </a:buClr>
        <a:buFont typeface="Arial" charset="0"/>
        <a:buChar char="•"/>
        <a:defRPr sz="2000">
          <a:solidFill>
            <a:schemeClr val="tx1"/>
          </a:solidFill>
          <a:latin typeface="+mn-lt"/>
          <a:ea typeface="ヒラギノ角ゴ Pro W3" charset="-128"/>
          <a:cs typeface="ヒラギノ角ゴ Pro W3"/>
        </a:defRPr>
      </a:lvl2pPr>
      <a:lvl3pPr marL="1143000" indent="-228600" algn="l" rtl="0" eaLnBrk="0" fontAlgn="base" hangingPunct="0">
        <a:spcBef>
          <a:spcPct val="20000"/>
        </a:spcBef>
        <a:spcAft>
          <a:spcPct val="0"/>
        </a:spcAft>
        <a:buClr>
          <a:srgbClr val="AEA444"/>
        </a:buClr>
        <a:buFont typeface="Arial" charset="0"/>
        <a:buChar char="•"/>
        <a:defRPr sz="2000">
          <a:solidFill>
            <a:schemeClr val="tx1"/>
          </a:solidFill>
          <a:latin typeface="+mn-lt"/>
          <a:ea typeface="ヒラギノ角ゴ Pro W3" charset="-128"/>
          <a:cs typeface="ヒラギノ角ゴ Pro W3"/>
        </a:defRPr>
      </a:lvl3pPr>
      <a:lvl4pPr marL="1600200" indent="-228600" algn="l" rtl="0" eaLnBrk="0" fontAlgn="base" hangingPunct="0">
        <a:spcBef>
          <a:spcPct val="20000"/>
        </a:spcBef>
        <a:spcAft>
          <a:spcPct val="0"/>
        </a:spcAft>
        <a:buChar char="–"/>
        <a:defRPr sz="1600">
          <a:solidFill>
            <a:schemeClr val="tx1"/>
          </a:solidFill>
          <a:latin typeface="+mn-lt"/>
          <a:ea typeface="ヒラギノ角ゴ Pro W3" charset="-128"/>
          <a:cs typeface="ヒラギノ角ゴ Pro W3"/>
        </a:defRPr>
      </a:lvl4pPr>
      <a:lvl5pPr marL="2057400" indent="-228600" algn="l" rtl="0" eaLnBrk="0" fontAlgn="base" hangingPunct="0">
        <a:spcBef>
          <a:spcPct val="20000"/>
        </a:spcBef>
        <a:spcAft>
          <a:spcPct val="0"/>
        </a:spcAft>
        <a:buChar char="»"/>
        <a:defRPr sz="1600">
          <a:solidFill>
            <a:schemeClr val="tx1"/>
          </a:solidFill>
          <a:latin typeface="+mn-lt"/>
          <a:ea typeface="ヒラギノ角ゴ Pro W3" charset="-128"/>
          <a:cs typeface="ヒラギノ角ゴ Pro W3"/>
        </a:defRPr>
      </a:lvl5pPr>
      <a:lvl6pPr marL="2514600" indent="-228600" algn="l" rtl="0" eaLnBrk="1" latinLnBrk="0" hangingPunct="1">
        <a:spcBef>
          <a:spcPct val="20000"/>
        </a:spcBef>
        <a:buChar char="•"/>
        <a:defRPr kumimoji="0" sz="2000">
          <a:solidFill>
            <a:schemeClr val="tx1"/>
          </a:solidFill>
          <a:latin typeface="+mn-lt"/>
          <a:ea typeface="+mn-ea"/>
          <a:cs typeface="+mn-cs"/>
        </a:defRPr>
      </a:lvl6pPr>
      <a:lvl7pPr marL="2971800" indent="-228600" algn="l" rtl="0" eaLnBrk="1" latinLnBrk="0" hangingPunct="1">
        <a:spcBef>
          <a:spcPct val="20000"/>
        </a:spcBef>
        <a:buChar char="•"/>
        <a:defRPr kumimoji="0" sz="2000">
          <a:solidFill>
            <a:schemeClr val="tx1"/>
          </a:solidFill>
          <a:latin typeface="+mn-lt"/>
          <a:ea typeface="+mn-ea"/>
          <a:cs typeface="+mn-cs"/>
        </a:defRPr>
      </a:lvl7pPr>
      <a:lvl8pPr marL="3429000" indent="-228600" algn="l" rtl="0" eaLnBrk="1" latinLnBrk="0" hangingPunct="1">
        <a:spcBef>
          <a:spcPct val="20000"/>
        </a:spcBef>
        <a:buChar char="•"/>
        <a:defRPr kumimoji="0" sz="2000">
          <a:solidFill>
            <a:schemeClr val="tx1"/>
          </a:solidFill>
          <a:latin typeface="+mn-lt"/>
          <a:ea typeface="+mn-ea"/>
          <a:cs typeface="+mn-cs"/>
        </a:defRPr>
      </a:lvl8pPr>
      <a:lvl9pPr marL="3886200" indent="-228600" algn="l" rtl="0" eaLnBrk="1" latinLnBrk="0" hangingPunct="1">
        <a:spcBef>
          <a:spcPct val="20000"/>
        </a:spcBef>
        <a:buChar char="•"/>
        <a:defRPr kumimoji="0" sz="2000">
          <a:solidFill>
            <a:schemeClr val="tx1"/>
          </a:solidFill>
          <a:latin typeface="+mn-lt"/>
          <a:ea typeface="+mn-ea"/>
          <a:cs typeface="+mn-cs"/>
        </a:defRPr>
      </a:lvl9pPr>
    </p:bodyStyle>
    <p:otherStyle>
      <a:lvl1pPr marL="0" algn="l" rtl="0" eaLnBrk="1" latinLnBrk="0" hangingPunct="1">
        <a:defRPr kumimoji="0">
          <a:solidFill>
            <a:schemeClr val="tx1"/>
          </a:solidFill>
          <a:latin typeface="+mn-lt"/>
          <a:ea typeface="+mn-ea"/>
          <a:cs typeface="+mn-cs"/>
        </a:defRPr>
      </a:lvl1pPr>
      <a:lvl2pPr marL="457200" algn="l" rtl="0" eaLnBrk="1" latinLnBrk="0" hangingPunct="1">
        <a:defRPr kumimoji="0">
          <a:solidFill>
            <a:schemeClr val="tx1"/>
          </a:solidFill>
          <a:latin typeface="+mn-lt"/>
          <a:ea typeface="+mn-ea"/>
          <a:cs typeface="+mn-cs"/>
        </a:defRPr>
      </a:lvl2pPr>
      <a:lvl3pPr marL="914400" algn="l" rtl="0" eaLnBrk="1" latinLnBrk="0" hangingPunct="1">
        <a:defRPr kumimoji="0">
          <a:solidFill>
            <a:schemeClr val="tx1"/>
          </a:solidFill>
          <a:latin typeface="+mn-lt"/>
          <a:ea typeface="+mn-ea"/>
          <a:cs typeface="+mn-cs"/>
        </a:defRPr>
      </a:lvl3pPr>
      <a:lvl4pPr marL="1371600" algn="l" rtl="0" eaLnBrk="1" latinLnBrk="0" hangingPunct="1">
        <a:defRPr kumimoji="0">
          <a:solidFill>
            <a:schemeClr val="tx1"/>
          </a:solidFill>
          <a:latin typeface="+mn-lt"/>
          <a:ea typeface="+mn-ea"/>
          <a:cs typeface="+mn-cs"/>
        </a:defRPr>
      </a:lvl4pPr>
      <a:lvl5pPr marL="1828800" algn="l" rtl="0" eaLnBrk="1" latinLnBrk="0" hangingPunct="1">
        <a:defRPr kumimoji="0">
          <a:solidFill>
            <a:schemeClr val="tx1"/>
          </a:solidFill>
          <a:latin typeface="+mn-lt"/>
          <a:ea typeface="+mn-ea"/>
          <a:cs typeface="+mn-cs"/>
        </a:defRPr>
      </a:lvl5pPr>
      <a:lvl6pPr marL="2286000" algn="l" rtl="0" eaLnBrk="1" latinLnBrk="0" hangingPunct="1">
        <a:defRPr kumimoji="0">
          <a:solidFill>
            <a:schemeClr val="tx1"/>
          </a:solidFill>
          <a:latin typeface="+mn-lt"/>
          <a:ea typeface="+mn-ea"/>
          <a:cs typeface="+mn-cs"/>
        </a:defRPr>
      </a:lvl6pPr>
      <a:lvl7pPr marL="2743200" algn="l" rtl="0" eaLnBrk="1" latinLnBrk="0" hangingPunct="1">
        <a:defRPr kumimoji="0">
          <a:solidFill>
            <a:schemeClr val="tx1"/>
          </a:solidFill>
          <a:latin typeface="+mn-lt"/>
          <a:ea typeface="+mn-ea"/>
          <a:cs typeface="+mn-cs"/>
        </a:defRPr>
      </a:lvl7pPr>
      <a:lvl8pPr marL="3200400" algn="l" rtl="0" eaLnBrk="1" latinLnBrk="0" hangingPunct="1">
        <a:defRPr kumimoji="0">
          <a:solidFill>
            <a:schemeClr val="tx1"/>
          </a:solidFill>
          <a:latin typeface="+mn-lt"/>
          <a:ea typeface="+mn-ea"/>
          <a:cs typeface="+mn-cs"/>
        </a:defRPr>
      </a:lvl8pPr>
      <a:lvl9pPr marL="3657600" algn="l" rtl="0" eaLnBrk="1" latinLnBrk="0" hangingPunct="1">
        <a:defRPr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http://www.hud.gov/offices/fheo/index.cfm"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mailto:arturo.casillas@oxnard.org" TargetMode="External"/><Relationship Id="rId2" Type="http://schemas.openxmlformats.org/officeDocument/2006/relationships/notesSlide" Target="../notesSlides/notesSlide21.xml"/><Relationship Id="rId1" Type="http://schemas.openxmlformats.org/officeDocument/2006/relationships/slideLayout" Target="../slideLayouts/slideLayout8.xml"/><Relationship Id="rId6" Type="http://schemas.openxmlformats.org/officeDocument/2006/relationships/hyperlink" Target="mailto:brenda.lopez@oxnard.org" TargetMode="External"/><Relationship Id="rId5" Type="http://schemas.openxmlformats.org/officeDocument/2006/relationships/hyperlink" Target="mailto:diedre.kobuke@oxnard.org" TargetMode="External"/><Relationship Id="rId4" Type="http://schemas.openxmlformats.org/officeDocument/2006/relationships/hyperlink" Target="mailto:juliette.dang@oxnard.org"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Content Placeholder 2"/>
          <p:cNvSpPr>
            <a:spLocks noGrp="1"/>
          </p:cNvSpPr>
          <p:nvPr>
            <p:ph idx="1"/>
          </p:nvPr>
        </p:nvSpPr>
        <p:spPr>
          <a:xfrm>
            <a:off x="381000" y="914400"/>
            <a:ext cx="8382000" cy="5211763"/>
          </a:xfrm>
        </p:spPr>
        <p:txBody>
          <a:bodyPr/>
          <a:lstStyle/>
          <a:p>
            <a:pPr marL="0" indent="0" algn="ctr">
              <a:buFontTx/>
              <a:buNone/>
            </a:pPr>
            <a:endParaRPr lang="en-US" sz="6000" b="1" dirty="0" smtClean="0">
              <a:ea typeface="ヒラギノ角ゴ Pro W3"/>
              <a:cs typeface="ヒラギノ角ゴ Pro W3"/>
            </a:endParaRPr>
          </a:p>
          <a:p>
            <a:pPr marL="0" indent="0" algn="ctr">
              <a:buFontTx/>
              <a:buNone/>
            </a:pPr>
            <a:r>
              <a:rPr lang="en-US" sz="6000" b="1" dirty="0" smtClean="0">
                <a:ea typeface="ヒラギノ角ゴ Pro W3"/>
                <a:cs typeface="ヒラギノ角ゴ Pro W3"/>
              </a:rPr>
              <a:t>HOME Investment Partnership Grant (HOME) </a:t>
            </a:r>
            <a:endParaRPr lang="en-US" sz="6000" dirty="0" smtClean="0">
              <a:ea typeface="ヒラギノ角ゴ Pro W3"/>
              <a:cs typeface="ヒラギノ角ゴ Pro W3"/>
            </a:endParaRPr>
          </a:p>
          <a:p>
            <a:pPr marL="0" indent="0" algn="r">
              <a:buFontTx/>
              <a:buNone/>
            </a:pPr>
            <a:endParaRPr lang="en-US" sz="1200" dirty="0" smtClean="0">
              <a:ea typeface="ヒラギノ角ゴ Pro W3"/>
              <a:cs typeface="ヒラギノ角ゴ Pro W3"/>
            </a:endParaRPr>
          </a:p>
          <a:p>
            <a:pPr marL="0" indent="0" algn="r">
              <a:buFontTx/>
              <a:buNone/>
            </a:pPr>
            <a:r>
              <a:rPr lang="en-US" sz="1200" dirty="0" smtClean="0">
                <a:ea typeface="ヒラギノ角ゴ Pro W3"/>
                <a:cs typeface="ヒラギノ角ゴ Pro W3"/>
              </a:rPr>
              <a:t>HOME Regulations 24 CFR Part 92</a:t>
            </a:r>
          </a:p>
        </p:txBody>
      </p:sp>
      <p:sp>
        <p:nvSpPr>
          <p:cNvPr id="4" name="Slide Number Placeholder 3"/>
          <p:cNvSpPr>
            <a:spLocks noGrp="1"/>
          </p:cNvSpPr>
          <p:nvPr>
            <p:ph type="sldNum" sz="quarter" idx="12"/>
          </p:nvPr>
        </p:nvSpPr>
        <p:spPr/>
        <p:txBody>
          <a:bodyPr/>
          <a:lstStyle/>
          <a:p>
            <a:pPr>
              <a:defRPr/>
            </a:pPr>
            <a:fld id="{728782DD-8856-468C-809C-7D9E37A73BDE}"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338"/>
            <a:ext cx="8610600" cy="457200"/>
          </a:xfrm>
        </p:spPr>
        <p:txBody>
          <a:bodyPr>
            <a:normAutofit fontScale="90000"/>
          </a:bodyPr>
          <a:lstStyle/>
          <a:p>
            <a:pPr>
              <a:defRPr/>
            </a:pPr>
            <a:r>
              <a:rPr lang="en-US" sz="2400" b="1" cap="none" dirty="0" smtClean="0">
                <a:ea typeface="ヒラギノ角ゴ Pro W3"/>
                <a:cs typeface="ヒラギノ角ゴ Pro W3"/>
              </a:rPr>
              <a:t>HOME-FUNDED HOMEBUYER AND REHABILITATION </a:t>
            </a:r>
            <a:br>
              <a:rPr lang="en-US" sz="2400" b="1" cap="none" dirty="0" smtClean="0">
                <a:ea typeface="ヒラギノ角ゴ Pro W3"/>
                <a:cs typeface="ヒラギノ角ゴ Pro W3"/>
              </a:rPr>
            </a:br>
            <a:r>
              <a:rPr lang="en-US" sz="2400" b="1" cap="none" dirty="0" smtClean="0">
                <a:ea typeface="ヒラギノ角ゴ Pro W3"/>
                <a:cs typeface="ヒラギノ角ゴ Pro W3"/>
              </a:rPr>
              <a:t>PROGRAM REQUIREMENTS</a:t>
            </a:r>
          </a:p>
        </p:txBody>
      </p:sp>
      <p:sp>
        <p:nvSpPr>
          <p:cNvPr id="20482" name="Content Placeholder 2"/>
          <p:cNvSpPr>
            <a:spLocks noGrp="1"/>
          </p:cNvSpPr>
          <p:nvPr>
            <p:ph idx="1"/>
          </p:nvPr>
        </p:nvSpPr>
        <p:spPr>
          <a:xfrm>
            <a:off x="304800" y="1078294"/>
            <a:ext cx="8610600" cy="5211763"/>
          </a:xfrm>
        </p:spPr>
        <p:txBody>
          <a:bodyPr/>
          <a:lstStyle/>
          <a:p>
            <a:r>
              <a:rPr lang="en-US" b="1" dirty="0" smtClean="0">
                <a:ea typeface="ヒラギノ角ゴ Pro W3"/>
                <a:cs typeface="ヒラギノ角ゴ Pro W3"/>
              </a:rPr>
              <a:t>Written underwriting standards are required</a:t>
            </a:r>
          </a:p>
          <a:p>
            <a:pPr lvl="1"/>
            <a:r>
              <a:rPr lang="en-US" dirty="0" smtClean="0">
                <a:ea typeface="ヒラギノ角ゴ Pro W3"/>
              </a:rPr>
              <a:t>The standards must establish policies for homeownership assistance that evaluate housing debt &amp; overall debt of the family, amount of assistance requested, monthly expenses, assets, and financial resources for long-term sustainability</a:t>
            </a:r>
            <a:endParaRPr lang="en-US" dirty="0" smtClean="0">
              <a:ea typeface="ヒラギノ角ゴ Pro W3"/>
              <a:cs typeface="ヒラギノ角ゴ Pro W3"/>
            </a:endParaRPr>
          </a:p>
          <a:p>
            <a:pPr lvl="2"/>
            <a:r>
              <a:rPr lang="en-US" dirty="0">
                <a:ea typeface="ヒラギノ角ゴ Pro W3"/>
              </a:rPr>
              <a:t>Adopted Homebuyer program policies and procedures must be consistent with 2013 HOME Regulation requirements related to homeownership (to ensure the sustainability of homeownership for the low-income homebuyer over time) </a:t>
            </a:r>
            <a:endParaRPr lang="en-US" dirty="0" smtClean="0">
              <a:ea typeface="ヒラギノ角ゴ Pro W3"/>
            </a:endParaRPr>
          </a:p>
          <a:p>
            <a:pPr marL="914400" lvl="2" indent="0">
              <a:buNone/>
            </a:pPr>
            <a:endParaRPr lang="en-US" dirty="0">
              <a:ea typeface="ヒラギノ角ゴ Pro W3"/>
            </a:endParaRPr>
          </a:p>
          <a:p>
            <a:pPr lvl="2"/>
            <a:r>
              <a:rPr lang="en-US" dirty="0">
                <a:ea typeface="ヒラギノ角ゴ Pro W3"/>
              </a:rPr>
              <a:t>Adopted Rehabilitation program policies and procedures must be consistent with 2013 HOME Regulation requirements regarding property standards (progress inspections and completion inspections</a:t>
            </a:r>
            <a:r>
              <a:rPr lang="en-US" dirty="0" smtClean="0">
                <a:ea typeface="ヒラギノ角ゴ Pro W3"/>
              </a:rPr>
              <a:t>).</a:t>
            </a:r>
          </a:p>
          <a:p>
            <a:pPr marL="457200" lvl="1" indent="0">
              <a:buNone/>
            </a:pPr>
            <a:endParaRPr lang="en-US" dirty="0">
              <a:ea typeface="ヒラギノ角ゴ Pro W3"/>
            </a:endParaRPr>
          </a:p>
          <a:p>
            <a:pPr marL="0" indent="0">
              <a:buNone/>
            </a:pPr>
            <a:endParaRPr lang="en-US" dirty="0" smtClean="0">
              <a:ea typeface="ヒラギノ角ゴ Pro W3"/>
              <a:cs typeface="ヒラギノ角ゴ Pro W3"/>
            </a:endParaRPr>
          </a:p>
          <a:p>
            <a:pPr>
              <a:buFontTx/>
              <a:buNone/>
            </a:pPr>
            <a:endParaRPr lang="en-US" b="1" dirty="0" smtClean="0">
              <a:ea typeface="ヒラギノ角ゴ Pro W3"/>
              <a:cs typeface="ヒラギノ角ゴ Pro W3"/>
            </a:endParaRPr>
          </a:p>
        </p:txBody>
      </p:sp>
      <p:sp>
        <p:nvSpPr>
          <p:cNvPr id="4" name="Slide Number Placeholder 3"/>
          <p:cNvSpPr>
            <a:spLocks noGrp="1"/>
          </p:cNvSpPr>
          <p:nvPr>
            <p:ph type="sldNum" sz="quarter" idx="12"/>
          </p:nvPr>
        </p:nvSpPr>
        <p:spPr/>
        <p:txBody>
          <a:bodyPr/>
          <a:lstStyle/>
          <a:p>
            <a:pPr>
              <a:defRPr/>
            </a:pPr>
            <a:fld id="{628B532B-F54E-4C40-8311-0B8A768C583E}"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bwMode="auto">
          <a:noFill/>
        </p:spPr>
        <p:txBody>
          <a:bodyPr>
            <a:normAutofit/>
          </a:bodyPr>
          <a:lstStyle/>
          <a:p>
            <a:r>
              <a:rPr lang="en-US" sz="2200" b="1" cap="none" dirty="0" smtClean="0">
                <a:ea typeface="ヒラギノ角ゴ Pro W3"/>
                <a:cs typeface="ヒラギノ角ゴ Pro W3"/>
              </a:rPr>
              <a:t>CHDO CAPACITY REQUIREMENTS</a:t>
            </a:r>
          </a:p>
        </p:txBody>
      </p:sp>
      <p:sp>
        <p:nvSpPr>
          <p:cNvPr id="22530" name="Rectangle 3"/>
          <p:cNvSpPr>
            <a:spLocks noGrp="1"/>
          </p:cNvSpPr>
          <p:nvPr>
            <p:ph type="body" idx="4294967295"/>
          </p:nvPr>
        </p:nvSpPr>
        <p:spPr>
          <a:xfrm>
            <a:off x="381000" y="1143000"/>
            <a:ext cx="8305800" cy="4754563"/>
          </a:xfrm>
        </p:spPr>
        <p:txBody>
          <a:bodyPr/>
          <a:lstStyle/>
          <a:p>
            <a:r>
              <a:rPr lang="en-US" b="1" dirty="0" smtClean="0">
                <a:ea typeface="ヒラギノ角ゴ Pro W3"/>
                <a:cs typeface="ヒラギノ角ゴ Pro W3"/>
              </a:rPr>
              <a:t>Under the 2013 HOME Final </a:t>
            </a:r>
            <a:r>
              <a:rPr lang="en-US" b="1" dirty="0">
                <a:ea typeface="ヒラギノ角ゴ Pro W3"/>
                <a:cs typeface="ヒラギノ角ゴ Pro W3"/>
              </a:rPr>
              <a:t>R</a:t>
            </a:r>
            <a:r>
              <a:rPr lang="en-US" b="1" dirty="0" smtClean="0">
                <a:ea typeface="ヒラギノ角ゴ Pro W3"/>
                <a:cs typeface="ヒラギノ角ゴ Pro W3"/>
              </a:rPr>
              <a:t>ule, in order to be certified as a CHDO by the PJ, the CHDO must demonstrate capacity </a:t>
            </a:r>
            <a:r>
              <a:rPr lang="en-US" b="1" i="1" dirty="0" smtClean="0">
                <a:ea typeface="ヒラギノ角ゴ Pro W3"/>
                <a:cs typeface="ヒラギノ角ゴ Pro W3"/>
              </a:rPr>
              <a:t>and</a:t>
            </a:r>
            <a:r>
              <a:rPr lang="en-US" b="1" dirty="0" smtClean="0">
                <a:ea typeface="ヒラギノ角ゴ Pro W3"/>
                <a:cs typeface="ヒラギノ角ゴ Pro W3"/>
              </a:rPr>
              <a:t> must have experienced paid full-time or part-time staff (independent contractors and/or consultants are permitted only during the first year as CHDO).</a:t>
            </a:r>
          </a:p>
          <a:p>
            <a:pPr>
              <a:buFontTx/>
              <a:buNone/>
            </a:pPr>
            <a:endParaRPr lang="en-US" sz="800" b="1" dirty="0" smtClean="0">
              <a:ea typeface="ヒラギノ角ゴ Pro W3"/>
              <a:cs typeface="ヒラギノ角ゴ Pro W3"/>
            </a:endParaRPr>
          </a:p>
          <a:p>
            <a:pPr>
              <a:spcBef>
                <a:spcPts val="0"/>
              </a:spcBef>
            </a:pPr>
            <a:r>
              <a:rPr lang="en-US" b="1" dirty="0" smtClean="0">
                <a:ea typeface="ヒラギノ角ゴ Pro W3"/>
                <a:cs typeface="ヒラギノ角ゴ Pro W3"/>
              </a:rPr>
              <a:t>The 2013 HOME Final Rule also establishes defined roles and requirements for CHDO acting as owners, </a:t>
            </a:r>
          </a:p>
          <a:p>
            <a:pPr>
              <a:spcBef>
                <a:spcPts val="0"/>
              </a:spcBef>
              <a:buFontTx/>
              <a:buNone/>
            </a:pPr>
            <a:r>
              <a:rPr lang="en-US" b="1" dirty="0" smtClean="0">
                <a:ea typeface="ヒラギノ角ゴ Pro W3"/>
                <a:cs typeface="ヒラギノ角ゴ Pro W3"/>
              </a:rPr>
              <a:t>    developers and sponsors of housing units. </a:t>
            </a:r>
          </a:p>
          <a:p>
            <a:endParaRPr lang="en-US" b="1" dirty="0" smtClean="0">
              <a:ea typeface="ヒラギノ角ゴ Pro W3"/>
              <a:cs typeface="ヒラギノ角ゴ Pro W3"/>
            </a:endParaRPr>
          </a:p>
        </p:txBody>
      </p:sp>
      <p:sp>
        <p:nvSpPr>
          <p:cNvPr id="2" name="Slide Number Placeholder 1"/>
          <p:cNvSpPr>
            <a:spLocks noGrp="1"/>
          </p:cNvSpPr>
          <p:nvPr>
            <p:ph type="sldNum" sz="quarter" idx="12"/>
          </p:nvPr>
        </p:nvSpPr>
        <p:spPr/>
        <p:txBody>
          <a:bodyPr/>
          <a:lstStyle/>
          <a:p>
            <a:pPr>
              <a:defRPr/>
            </a:pPr>
            <a:fld id="{1CE64EB8-9DBF-435F-95F2-387CAFD43DD2}"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bwMode="auto"/>
        <p:txBody>
          <a:bodyPr>
            <a:normAutofit/>
          </a:bodyPr>
          <a:lstStyle/>
          <a:p>
            <a:r>
              <a:rPr lang="en-US" sz="2200" b="1" cap="none" dirty="0" smtClean="0">
                <a:ea typeface="ヒラギノ角ゴ Pro W3"/>
                <a:cs typeface="ヒラギノ角ゴ Pro W3"/>
              </a:rPr>
              <a:t>CHDO-SPECIFIC REQUIREMENTS IN 2013 FINAL RULE</a:t>
            </a:r>
          </a:p>
        </p:txBody>
      </p:sp>
      <p:sp>
        <p:nvSpPr>
          <p:cNvPr id="23554" name="Content Placeholder 2"/>
          <p:cNvSpPr>
            <a:spLocks noGrp="1"/>
          </p:cNvSpPr>
          <p:nvPr>
            <p:ph idx="1"/>
          </p:nvPr>
        </p:nvSpPr>
        <p:spPr>
          <a:xfrm>
            <a:off x="360880" y="1061042"/>
            <a:ext cx="8325920" cy="5211763"/>
          </a:xfrm>
        </p:spPr>
        <p:txBody>
          <a:bodyPr/>
          <a:lstStyle/>
          <a:p>
            <a:pPr>
              <a:buFontTx/>
              <a:buNone/>
            </a:pPr>
            <a:r>
              <a:rPr lang="en-US" b="1" dirty="0" smtClean="0">
                <a:ea typeface="ヒラギノ角ゴ Pro W3"/>
                <a:cs typeface="ヒラギノ角ゴ Pro W3"/>
              </a:rPr>
              <a:t>The 2013 HOME Final Rule made three major changes to the definition of commitment:</a:t>
            </a:r>
          </a:p>
          <a:p>
            <a:pPr>
              <a:buFontTx/>
              <a:buNone/>
            </a:pPr>
            <a:endParaRPr lang="en-US" sz="800" b="1" dirty="0" smtClean="0">
              <a:ea typeface="ヒラギノ角ゴ Pro W3"/>
              <a:cs typeface="ヒラギノ角ゴ Pro W3"/>
            </a:endParaRPr>
          </a:p>
          <a:p>
            <a:pPr lvl="1"/>
            <a:r>
              <a:rPr lang="en-US" dirty="0" smtClean="0">
                <a:ea typeface="ヒラギノ角ゴ Pro W3"/>
              </a:rPr>
              <a:t>Elimination of non-project-specific reservations of funds to CHDOs.</a:t>
            </a:r>
          </a:p>
          <a:p>
            <a:pPr lvl="1"/>
            <a:r>
              <a:rPr lang="en-US" dirty="0" smtClean="0">
                <a:ea typeface="ヒラギノ角ゴ Pro W3"/>
              </a:rPr>
              <a:t>Clarification of the definition of commitment: PJ can only commit funds to a specific project when the CHDO “has secured all necessary financing to complete the project, when it has established a budget and a schedule for construction, and when it has completed the underwriting and the subsidy layering.”   </a:t>
            </a:r>
          </a:p>
          <a:p>
            <a:pPr lvl="1"/>
            <a:r>
              <a:rPr lang="en-US" dirty="0" smtClean="0">
                <a:ea typeface="ヒラギノ角ゴ Pro W3"/>
              </a:rPr>
              <a:t>Agreements between PJ and related sub-recipients are not considered as commitments for the purpose of meeting the commitment deadline.  </a:t>
            </a:r>
          </a:p>
          <a:p>
            <a:pPr marL="0" indent="0">
              <a:buNone/>
            </a:pPr>
            <a:endParaRPr lang="en-US" sz="2000" dirty="0" smtClean="0">
              <a:solidFill>
                <a:srgbClr val="0000FF"/>
              </a:solidFill>
              <a:ea typeface="ヒラギノ角ゴ Pro W3"/>
              <a:cs typeface="ヒラギノ角ゴ Pro W3"/>
            </a:endParaRPr>
          </a:p>
        </p:txBody>
      </p:sp>
      <p:sp>
        <p:nvSpPr>
          <p:cNvPr id="4" name="Slide Number Placeholder 3"/>
          <p:cNvSpPr>
            <a:spLocks noGrp="1"/>
          </p:cNvSpPr>
          <p:nvPr>
            <p:ph type="sldNum" sz="quarter" idx="12"/>
          </p:nvPr>
        </p:nvSpPr>
        <p:spPr/>
        <p:txBody>
          <a:bodyPr/>
          <a:lstStyle/>
          <a:p>
            <a:pPr>
              <a:defRPr/>
            </a:pPr>
            <a:fld id="{A41C3E21-63B0-44DA-969F-62682D0C40C6}"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bwMode="auto"/>
        <p:txBody>
          <a:bodyPr>
            <a:normAutofit/>
          </a:bodyPr>
          <a:lstStyle/>
          <a:p>
            <a:r>
              <a:rPr lang="en-US" sz="2200" b="1" cap="none" dirty="0" smtClean="0">
                <a:ea typeface="ヒラギノ角ゴ Pro W3"/>
                <a:cs typeface="ヒラギノ角ゴ Pro W3"/>
              </a:rPr>
              <a:t>HOUSING CONSTRUCTION REGULATIONS</a:t>
            </a:r>
          </a:p>
        </p:txBody>
      </p:sp>
      <p:sp>
        <p:nvSpPr>
          <p:cNvPr id="24578" name="Content Placeholder 2"/>
          <p:cNvSpPr>
            <a:spLocks noGrp="1"/>
          </p:cNvSpPr>
          <p:nvPr>
            <p:ph idx="1"/>
          </p:nvPr>
        </p:nvSpPr>
        <p:spPr>
          <a:xfrm>
            <a:off x="381000" y="1069669"/>
            <a:ext cx="8229600" cy="4114800"/>
          </a:xfrm>
        </p:spPr>
        <p:txBody>
          <a:bodyPr/>
          <a:lstStyle/>
          <a:p>
            <a:pPr>
              <a:buFontTx/>
              <a:buNone/>
            </a:pPr>
            <a:r>
              <a:rPr lang="en-US" b="1" dirty="0" smtClean="0">
                <a:ea typeface="ヒラギノ角ゴ Pro W3"/>
                <a:cs typeface="ヒラギノ角ゴ Pro W3"/>
              </a:rPr>
              <a:t>Expenditures Deadlines: Four deadlines are established by the 2013 HOME Final Rule </a:t>
            </a:r>
          </a:p>
          <a:p>
            <a:pPr marL="857250" lvl="1" indent="-457200" algn="just"/>
            <a:endParaRPr lang="en-US" sz="800" b="1" dirty="0" smtClean="0">
              <a:ea typeface="ヒラギノ角ゴ Pro W3"/>
            </a:endParaRPr>
          </a:p>
          <a:p>
            <a:pPr marL="857250" lvl="1" indent="-457200" algn="just"/>
            <a:r>
              <a:rPr lang="en-US" sz="1800" dirty="0" smtClean="0">
                <a:ea typeface="ヒラギノ角ゴ Pro W3"/>
              </a:rPr>
              <a:t>HOME projects must be completed within 4 years of commitment</a:t>
            </a:r>
          </a:p>
          <a:p>
            <a:pPr marL="857250" lvl="1" indent="-457200" algn="just"/>
            <a:r>
              <a:rPr lang="en-US" sz="1800" dirty="0" smtClean="0">
                <a:ea typeface="ヒラギノ角ゴ Pro W3"/>
              </a:rPr>
              <a:t>Assessment of project underwriting, developer capacity and market needs within 6 months after the initial occupancy date.</a:t>
            </a:r>
          </a:p>
          <a:p>
            <a:pPr marL="857250" lvl="1" indent="-457200" algn="just"/>
            <a:r>
              <a:rPr lang="en-US" sz="1800" dirty="0" smtClean="0">
                <a:ea typeface="ヒラギノ角ゴ Pro W3"/>
              </a:rPr>
              <a:t>Conversion of any unsold homebuyer units to rental units within 9 months after the completion of the project (CHDO must repay the HOME funds invested in the unsold units if conversion not completed).</a:t>
            </a:r>
          </a:p>
          <a:p>
            <a:pPr marL="857250" lvl="1" indent="-457200" algn="just"/>
            <a:r>
              <a:rPr lang="en-US" sz="1800" dirty="0" smtClean="0">
                <a:ea typeface="ヒラギノ角ゴ Pro W3"/>
              </a:rPr>
              <a:t>CHDO set-aside funds must be expended within 5 years of when the PJ receives its allocation. (Beginning January 1, 2015)</a:t>
            </a:r>
          </a:p>
          <a:p>
            <a:pPr>
              <a:buFontTx/>
              <a:buNone/>
            </a:pPr>
            <a:endParaRPr lang="en-US" sz="1800" dirty="0" smtClean="0">
              <a:ea typeface="ヒラギノ角ゴ Pro W3"/>
              <a:cs typeface="ヒラギノ角ゴ Pro W3"/>
            </a:endParaRPr>
          </a:p>
        </p:txBody>
      </p:sp>
      <p:sp>
        <p:nvSpPr>
          <p:cNvPr id="4" name="Slide Number Placeholder 3"/>
          <p:cNvSpPr>
            <a:spLocks noGrp="1"/>
          </p:cNvSpPr>
          <p:nvPr>
            <p:ph type="sldNum" sz="quarter" idx="12"/>
          </p:nvPr>
        </p:nvSpPr>
        <p:spPr/>
        <p:txBody>
          <a:bodyPr/>
          <a:lstStyle/>
          <a:p>
            <a:pPr>
              <a:defRPr/>
            </a:pPr>
            <a:fld id="{128F22EA-C844-40B5-ACC9-F881694535A0}"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13C41B0-4F5E-4F84-95C4-D79D59BFE730}" type="slidenum">
              <a:rPr lang="en-US"/>
              <a:pPr>
                <a:defRPr/>
              </a:pPr>
              <a:t>14</a:t>
            </a:fld>
            <a:endParaRPr lang="en-US" dirty="0"/>
          </a:p>
        </p:txBody>
      </p:sp>
      <p:sp>
        <p:nvSpPr>
          <p:cNvPr id="43010" name="Rectangle 2"/>
          <p:cNvSpPr>
            <a:spLocks noGrp="1"/>
          </p:cNvSpPr>
          <p:nvPr>
            <p:ph type="title" idx="4294967295"/>
          </p:nvPr>
        </p:nvSpPr>
        <p:spPr bwMode="auto">
          <a:noFill/>
        </p:spPr>
        <p:txBody>
          <a:bodyPr>
            <a:normAutofit/>
          </a:bodyPr>
          <a:lstStyle/>
          <a:p>
            <a:r>
              <a:rPr lang="en-US" sz="2200" b="1" cap="none" dirty="0" smtClean="0">
                <a:ea typeface="ヒラギノ角ゴ Pro W3"/>
                <a:cs typeface="ヒラギノ角ゴ Pro W3"/>
              </a:rPr>
              <a:t>MONITORING </a:t>
            </a:r>
          </a:p>
        </p:txBody>
      </p:sp>
      <p:sp>
        <p:nvSpPr>
          <p:cNvPr id="51203" name="Rectangle 3"/>
          <p:cNvSpPr>
            <a:spLocks noGrp="1"/>
          </p:cNvSpPr>
          <p:nvPr>
            <p:ph type="body" idx="4294967295"/>
          </p:nvPr>
        </p:nvSpPr>
        <p:spPr>
          <a:xfrm>
            <a:off x="304800" y="957531"/>
            <a:ext cx="8610600" cy="4648200"/>
          </a:xfrm>
        </p:spPr>
        <p:txBody>
          <a:bodyPr/>
          <a:lstStyle/>
          <a:p>
            <a:pPr marL="0" indent="0">
              <a:buFontTx/>
              <a:buNone/>
              <a:defRPr/>
            </a:pPr>
            <a:r>
              <a:rPr lang="en-US" dirty="0" smtClean="0">
                <a:ea typeface="ヒラギノ角ゴ Pro W3"/>
                <a:cs typeface="ヒラギノ角ゴ Pro W3"/>
              </a:rPr>
              <a:t>HOME funded programs are monitored to ensure timeliness, adherence to objectives, and that funding criteria is met for each activity:</a:t>
            </a:r>
          </a:p>
          <a:p>
            <a:pPr marL="0" indent="0">
              <a:buFontTx/>
              <a:buNone/>
              <a:defRPr/>
            </a:pPr>
            <a:endParaRPr lang="en-US" dirty="0" smtClean="0">
              <a:ea typeface="ヒラギノ角ゴ Pro W3"/>
              <a:cs typeface="ヒラギノ角ゴ Pro W3"/>
            </a:endParaRPr>
          </a:p>
          <a:p>
            <a:pPr marL="0" indent="0">
              <a:buFontTx/>
              <a:buNone/>
              <a:defRPr/>
            </a:pPr>
            <a:r>
              <a:rPr lang="en-US" dirty="0" smtClean="0">
                <a:ea typeface="ヒラギノ角ゴ Pro W3"/>
                <a:cs typeface="ヒラギノ角ゴ Pro W3"/>
              </a:rPr>
              <a:t>Different types of review/monitoring:</a:t>
            </a:r>
          </a:p>
          <a:p>
            <a:pPr lvl="1">
              <a:defRPr/>
            </a:pPr>
            <a:r>
              <a:rPr lang="en-US" dirty="0">
                <a:ea typeface="ヒラギノ角ゴ Pro W3"/>
              </a:rPr>
              <a:t>Desk review: administrative and financial monitoring</a:t>
            </a:r>
          </a:p>
          <a:p>
            <a:pPr lvl="1">
              <a:defRPr/>
            </a:pPr>
            <a:r>
              <a:rPr lang="en-US" dirty="0">
                <a:ea typeface="ヒラギノ角ゴ Pro W3"/>
              </a:rPr>
              <a:t>Field Monitoring: project monitoring</a:t>
            </a:r>
          </a:p>
          <a:p>
            <a:pPr lvl="1">
              <a:defRPr/>
            </a:pPr>
            <a:r>
              <a:rPr lang="en-US" dirty="0">
                <a:ea typeface="ヒラギノ角ゴ Pro W3"/>
              </a:rPr>
              <a:t>HUD Monitoring: program performance </a:t>
            </a:r>
            <a:r>
              <a:rPr lang="en-US" dirty="0" smtClean="0">
                <a:ea typeface="ヒラギノ角ゴ Pro W3"/>
              </a:rPr>
              <a:t>monitoring</a:t>
            </a:r>
          </a:p>
          <a:p>
            <a:pPr marL="457200" lvl="1" indent="0">
              <a:buNone/>
              <a:defRPr/>
            </a:pPr>
            <a:endParaRPr lang="en-US" dirty="0">
              <a:ea typeface="ヒラギノ角ゴ Pro W3"/>
            </a:endParaRPr>
          </a:p>
          <a:p>
            <a:pPr marL="0" indent="0">
              <a:buFontTx/>
              <a:buNone/>
              <a:defRPr/>
            </a:pPr>
            <a:r>
              <a:rPr lang="en-US" dirty="0" smtClean="0">
                <a:ea typeface="ヒラギノ角ゴ Pro W3"/>
                <a:cs typeface="ヒラギノ角ゴ Pro W3"/>
              </a:rPr>
              <a:t>Corrective Action, Training, and Technical Assistance is available to cure identified deficiencies </a:t>
            </a:r>
          </a:p>
        </p:txBody>
      </p:sp>
    </p:spTree>
    <p:extLst>
      <p:ext uri="{BB962C8B-B14F-4D97-AF65-F5344CB8AC3E}">
        <p14:creationId xmlns:p14="http://schemas.microsoft.com/office/powerpoint/2010/main" val="2353510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smtClean="0"/>
              <a:t>OTHER FEDERAL REQUIREMENTS</a:t>
            </a:r>
            <a:endParaRPr lang="en-US" sz="2200" b="1" dirty="0"/>
          </a:p>
        </p:txBody>
      </p:sp>
      <p:sp>
        <p:nvSpPr>
          <p:cNvPr id="3" name="Content Placeholder 2"/>
          <p:cNvSpPr>
            <a:spLocks noGrp="1"/>
          </p:cNvSpPr>
          <p:nvPr>
            <p:ph idx="1"/>
          </p:nvPr>
        </p:nvSpPr>
        <p:spPr/>
        <p:txBody>
          <a:bodyPr/>
          <a:lstStyle/>
          <a:p>
            <a:pPr marL="0" indent="0">
              <a:buNone/>
            </a:pPr>
            <a:endParaRPr lang="en-US" sz="1800" dirty="0">
              <a:ea typeface="ヒラギノ角ゴ Pro W3"/>
              <a:cs typeface="ヒラギノ角ゴ Pro W3"/>
            </a:endParaRPr>
          </a:p>
          <a:p>
            <a:r>
              <a:rPr lang="en-US" sz="1800" dirty="0" smtClean="0">
                <a:ea typeface="ヒラギノ角ゴ Pro W3"/>
                <a:cs typeface="ヒラギノ角ゴ Pro W3"/>
              </a:rPr>
              <a:t>Labor Standards Requirements: </a:t>
            </a:r>
            <a:r>
              <a:rPr lang="en-US" sz="1800" dirty="0">
                <a:ea typeface="ヒラギノ角ゴ Pro W3"/>
                <a:cs typeface="ヒラギノ角ゴ Pro W3"/>
              </a:rPr>
              <a:t>29 CFR Parts 1, 3, 5, 6 and </a:t>
            </a:r>
            <a:r>
              <a:rPr lang="en-US" sz="1800" dirty="0" smtClean="0">
                <a:ea typeface="ヒラギノ角ゴ Pro W3"/>
                <a:cs typeface="ヒラギノ角ゴ Pro W3"/>
              </a:rPr>
              <a:t>7</a:t>
            </a:r>
          </a:p>
          <a:p>
            <a:r>
              <a:rPr lang="en-US" sz="1800" dirty="0" smtClean="0">
                <a:ea typeface="ヒラギノ角ゴ Pro W3"/>
                <a:cs typeface="ヒラギノ角ゴ Pro W3"/>
              </a:rPr>
              <a:t>Section 3 </a:t>
            </a:r>
          </a:p>
          <a:p>
            <a:r>
              <a:rPr lang="en-US" sz="1800" dirty="0" smtClean="0">
                <a:ea typeface="ヒラギノ角ゴ Pro W3"/>
                <a:cs typeface="ヒラギノ角ゴ Pro W3"/>
              </a:rPr>
              <a:t>Procurement 24 CFR 570.502, 570.610 and 85.36</a:t>
            </a:r>
          </a:p>
          <a:p>
            <a:r>
              <a:rPr lang="en-US" sz="1800" dirty="0" smtClean="0">
                <a:ea typeface="ヒラギノ角ゴ Pro W3"/>
                <a:cs typeface="ヒラギノ角ゴ Pro W3"/>
              </a:rPr>
              <a:t>Environmental Review 24 CFR Part 58</a:t>
            </a:r>
            <a:endParaRPr lang="en-US" sz="1800" dirty="0">
              <a:ea typeface="ヒラギノ角ゴ Pro W3"/>
              <a:cs typeface="ヒラギノ角ゴ Pro W3"/>
            </a:endParaRPr>
          </a:p>
          <a:p>
            <a:r>
              <a:rPr lang="en-US" sz="1800" dirty="0">
                <a:ea typeface="ヒラギノ角ゴ Pro W3"/>
                <a:cs typeface="ヒラギノ角ゴ Pro W3"/>
              </a:rPr>
              <a:t>Lead Safe Housing Rule: 24 CFR Part </a:t>
            </a:r>
            <a:r>
              <a:rPr lang="en-US" sz="1800" dirty="0" smtClean="0">
                <a:ea typeface="ヒラギノ角ゴ Pro W3"/>
                <a:cs typeface="ヒラギノ角ゴ Pro W3"/>
              </a:rPr>
              <a:t>35, 570.608</a:t>
            </a:r>
            <a:endParaRPr lang="en-US" sz="1800" dirty="0">
              <a:ea typeface="ヒラギノ角ゴ Pro W3"/>
              <a:cs typeface="ヒラギノ角ゴ Pro W3"/>
            </a:endParaRPr>
          </a:p>
          <a:p>
            <a:r>
              <a:rPr lang="en-US" sz="1800" dirty="0">
                <a:ea typeface="ヒラギノ角ゴ Pro W3"/>
                <a:cs typeface="ヒラギノ角ゴ Pro W3"/>
              </a:rPr>
              <a:t>Uniform Relocation Act: 24 CFR Part 42, 49 CFR Part 24 and HUD Handbook </a:t>
            </a:r>
            <a:r>
              <a:rPr lang="en-US" sz="1800" dirty="0" smtClean="0">
                <a:ea typeface="ヒラギノ角ゴ Pro W3"/>
                <a:cs typeface="ヒラギノ角ゴ Pro W3"/>
              </a:rPr>
              <a:t>1378</a:t>
            </a:r>
            <a:endParaRPr lang="en-US" sz="1800" dirty="0">
              <a:ea typeface="ヒラギノ角ゴ Pro W3"/>
              <a:cs typeface="ヒラギノ角ゴ Pro W3"/>
            </a:endParaRPr>
          </a:p>
          <a:p>
            <a:r>
              <a:rPr lang="en-US" sz="1800" dirty="0">
                <a:ea typeface="ヒラギノ角ゴ Pro W3"/>
                <a:cs typeface="ヒラギノ角ゴ Pro W3"/>
              </a:rPr>
              <a:t>Fair Housing and Equal Opportunity Laws: Section 109 and 570.602. </a:t>
            </a:r>
            <a:r>
              <a:rPr lang="en-US" sz="1800" i="1" dirty="0" smtClean="0">
                <a:ea typeface="ヒラギノ角ゴ Pro W3"/>
                <a:cs typeface="ヒラギノ角ゴ Pro W3"/>
                <a:hlinkClick r:id="rId3"/>
              </a:rPr>
              <a:t>www.hud.gov/offices/fheo/index.cfm</a:t>
            </a:r>
            <a:endParaRPr lang="en-US" sz="1800" i="1" dirty="0">
              <a:ea typeface="ヒラギノ角ゴ Pro W3"/>
              <a:cs typeface="ヒラギノ角ゴ Pro W3"/>
            </a:endParaRPr>
          </a:p>
          <a:p>
            <a:r>
              <a:rPr lang="en-US" altLang="en-US" sz="1800" dirty="0" smtClean="0"/>
              <a:t>Desk </a:t>
            </a:r>
            <a:r>
              <a:rPr lang="en-US" altLang="en-US" sz="1800" dirty="0"/>
              <a:t>procedure </a:t>
            </a:r>
          </a:p>
          <a:p>
            <a:r>
              <a:rPr lang="en-US" altLang="en-US" sz="1800" dirty="0" smtClean="0"/>
              <a:t>Program </a:t>
            </a:r>
            <a:r>
              <a:rPr lang="en-US" altLang="en-US" sz="1800" dirty="0"/>
              <a:t>policies and procedures</a:t>
            </a:r>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15</a:t>
            </a:fld>
            <a:endParaRPr lang="en-US" dirty="0"/>
          </a:p>
        </p:txBody>
      </p:sp>
    </p:spTree>
    <p:extLst>
      <p:ext uri="{BB962C8B-B14F-4D97-AF65-F5344CB8AC3E}">
        <p14:creationId xmlns:p14="http://schemas.microsoft.com/office/powerpoint/2010/main" val="4238560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F12AC34-0559-4432-85B1-77F204C3506A}" type="slidenum">
              <a:rPr lang="en-US"/>
              <a:pPr>
                <a:defRPr/>
              </a:pPr>
              <a:t>16</a:t>
            </a:fld>
            <a:endParaRPr lang="en-US" dirty="0"/>
          </a:p>
        </p:txBody>
      </p:sp>
      <p:sp>
        <p:nvSpPr>
          <p:cNvPr id="30722" name="Rectangle 2"/>
          <p:cNvSpPr>
            <a:spLocks noGrp="1"/>
          </p:cNvSpPr>
          <p:nvPr>
            <p:ph type="title" idx="4294967295"/>
          </p:nvPr>
        </p:nvSpPr>
        <p:spPr bwMode="auto">
          <a:xfrm>
            <a:off x="304800" y="84826"/>
            <a:ext cx="8610600" cy="457200"/>
          </a:xfrm>
          <a:noFill/>
        </p:spPr>
        <p:txBody>
          <a:bodyPr>
            <a:normAutofit/>
          </a:bodyPr>
          <a:lstStyle/>
          <a:p>
            <a:r>
              <a:rPr lang="en-US" sz="2200" b="1" cap="none" dirty="0" smtClean="0">
                <a:ea typeface="ヒラギノ角ゴ Pro W3"/>
                <a:cs typeface="ヒラギノ角ゴ Pro W3"/>
              </a:rPr>
              <a:t>FY 2017-2018 ANNUAL ACTION PLAN SCHEDULE</a:t>
            </a:r>
          </a:p>
        </p:txBody>
      </p:sp>
      <p:sp>
        <p:nvSpPr>
          <p:cNvPr id="30723" name="Rectangle 3"/>
          <p:cNvSpPr>
            <a:spLocks noGrp="1"/>
          </p:cNvSpPr>
          <p:nvPr>
            <p:ph type="body" idx="4294967295"/>
          </p:nvPr>
        </p:nvSpPr>
        <p:spPr>
          <a:xfrm>
            <a:off x="304800" y="1095546"/>
            <a:ext cx="8534400" cy="4771853"/>
          </a:xfrm>
        </p:spPr>
        <p:txBody>
          <a:bodyPr/>
          <a:lstStyle/>
          <a:p>
            <a:pPr>
              <a:buFontTx/>
              <a:buNone/>
            </a:pPr>
            <a:r>
              <a:rPr lang="en-US" b="1" dirty="0" smtClean="0">
                <a:ea typeface="ヒラギノ角ゴ Pro W3"/>
                <a:cs typeface="ヒラギノ角ゴ Pro W3"/>
              </a:rPr>
              <a:t>Important Dates: </a:t>
            </a:r>
          </a:p>
          <a:p>
            <a:pPr>
              <a:buFontTx/>
              <a:buNone/>
            </a:pPr>
            <a:endParaRPr lang="en-US" sz="800" dirty="0" smtClean="0">
              <a:ea typeface="ヒラギノ角ゴ Pro W3"/>
              <a:cs typeface="ヒラギノ角ゴ Pro W3"/>
            </a:endParaRPr>
          </a:p>
          <a:p>
            <a:r>
              <a:rPr lang="en-US" sz="2000" b="1" dirty="0" smtClean="0">
                <a:ea typeface="ヒラギノ角ゴ Pro W3"/>
                <a:cs typeface="ヒラギノ角ゴ Pro W3"/>
              </a:rPr>
              <a:t>December 6, 2016</a:t>
            </a:r>
            <a:r>
              <a:rPr lang="en-US" sz="2000" dirty="0" smtClean="0">
                <a:ea typeface="ヒラギノ角ゴ Pro W3"/>
                <a:cs typeface="ヒラギノ角ゴ Pro W3"/>
              </a:rPr>
              <a:t>: First Public Hearing before City Council on FY 2017-18 Unmet Needs Assessment</a:t>
            </a:r>
          </a:p>
          <a:p>
            <a:r>
              <a:rPr lang="en-US" sz="2000" b="1" dirty="0" smtClean="0">
                <a:ea typeface="ヒラギノ角ゴ Pro W3"/>
                <a:cs typeface="ヒラギノ角ゴ Pro W3"/>
              </a:rPr>
              <a:t>December 15 &amp; 20, 2016:</a:t>
            </a:r>
            <a:r>
              <a:rPr lang="en-US" sz="2000" dirty="0" smtClean="0">
                <a:ea typeface="ヒラギノ角ゴ Pro W3"/>
                <a:cs typeface="ヒラギノ角ゴ Pro W3"/>
              </a:rPr>
              <a:t>  Pre-Application Submittal Workshops</a:t>
            </a:r>
          </a:p>
          <a:p>
            <a:r>
              <a:rPr lang="en-US" sz="2000" b="1" dirty="0" smtClean="0">
                <a:ea typeface="ヒラギノ角ゴ Pro W3"/>
                <a:cs typeface="ヒラギノ角ゴ Pro W3"/>
              </a:rPr>
              <a:t>January 19, 2017:</a:t>
            </a:r>
            <a:r>
              <a:rPr lang="en-US" sz="2000" dirty="0" smtClean="0">
                <a:ea typeface="ヒラギノ角ゴ Pro W3"/>
                <a:cs typeface="ヒラギノ角ゴ Pro W3"/>
              </a:rPr>
              <a:t>  Applications Due by 12:00 (noon)</a:t>
            </a:r>
          </a:p>
          <a:p>
            <a:r>
              <a:rPr lang="en-US" sz="2000" b="1" dirty="0" smtClean="0">
                <a:ea typeface="ヒラギノ角ゴ Pro W3"/>
                <a:cs typeface="ヒラギノ角ゴ Pro W3"/>
              </a:rPr>
              <a:t>February 15-17, 2017</a:t>
            </a:r>
            <a:r>
              <a:rPr lang="en-US" sz="2000" dirty="0" smtClean="0">
                <a:ea typeface="ヒラギノ角ゴ Pro W3"/>
                <a:cs typeface="ヒラギノ角ゴ Pro W3"/>
              </a:rPr>
              <a:t>: Review Panel interviews with proposers</a:t>
            </a:r>
          </a:p>
          <a:p>
            <a:r>
              <a:rPr lang="en-US" sz="2000" b="1" dirty="0" smtClean="0">
                <a:ea typeface="ヒラギノ角ゴ Pro W3"/>
                <a:cs typeface="ヒラギノ角ゴ Pro W3"/>
              </a:rPr>
              <a:t>May 2, 2017</a:t>
            </a:r>
            <a:r>
              <a:rPr lang="en-US" sz="2000" dirty="0" smtClean="0">
                <a:ea typeface="ヒラギノ角ゴ Pro W3"/>
                <a:cs typeface="ヒラギノ角ゴ Pro W3"/>
              </a:rPr>
              <a:t>: Second Public Hearing, Council will consider the recommendations for the use of funds and approve the FY 2017-18 Annual Action Plan </a:t>
            </a:r>
          </a:p>
          <a:p>
            <a:r>
              <a:rPr lang="en-US" sz="2000" b="1" dirty="0" smtClean="0">
                <a:ea typeface="ヒラギノ角ゴ Pro W3"/>
                <a:cs typeface="ヒラギノ角ゴ Pro W3"/>
              </a:rPr>
              <a:t>May 15, 2017: </a:t>
            </a:r>
            <a:r>
              <a:rPr lang="en-US" sz="2000" dirty="0" smtClean="0">
                <a:ea typeface="ヒラギノ角ゴ Pro W3"/>
                <a:cs typeface="ヒラギノ角ゴ Pro W3"/>
              </a:rPr>
              <a:t>Submission of FY 2017-18 Consolidated Plan to HUD</a:t>
            </a:r>
          </a:p>
          <a:p>
            <a:pPr marL="0" indent="0">
              <a:buNone/>
            </a:pPr>
            <a:r>
              <a:rPr lang="en-US" sz="2000" dirty="0" smtClean="0">
                <a:ea typeface="ヒラギノ角ゴ Pro W3"/>
                <a:cs typeface="ヒラギノ角ゴ Pro W3"/>
              </a:rPr>
              <a:t>	</a:t>
            </a:r>
            <a:r>
              <a:rPr lang="en-US" dirty="0" smtClean="0">
                <a:ea typeface="ヒラギノ角ゴ Pro W3"/>
                <a:cs typeface="ヒラギノ角ゴ Pro W3"/>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45214C0-E381-4994-9C8C-47F51C3D9B43}" type="slidenum">
              <a:rPr lang="en-US"/>
              <a:pPr>
                <a:defRPr/>
              </a:pPr>
              <a:t>17</a:t>
            </a:fld>
            <a:endParaRPr lang="en-US" dirty="0"/>
          </a:p>
        </p:txBody>
      </p:sp>
      <p:sp>
        <p:nvSpPr>
          <p:cNvPr id="37890" name="Rectangle 2"/>
          <p:cNvSpPr>
            <a:spLocks noGrp="1"/>
          </p:cNvSpPr>
          <p:nvPr>
            <p:ph type="title" idx="4294967295"/>
          </p:nvPr>
        </p:nvSpPr>
        <p:spPr bwMode="auto">
          <a:noFill/>
        </p:spPr>
        <p:txBody>
          <a:bodyPr>
            <a:normAutofit/>
          </a:bodyPr>
          <a:lstStyle/>
          <a:p>
            <a:r>
              <a:rPr lang="en-US" sz="2200" b="1" cap="none" dirty="0" smtClean="0">
                <a:ea typeface="ヒラギノ角ゴ Pro W3"/>
                <a:cs typeface="ヒラギノ角ゴ Pro W3"/>
              </a:rPr>
              <a:t>APPLICATION PACKET</a:t>
            </a:r>
          </a:p>
        </p:txBody>
      </p:sp>
      <p:sp>
        <p:nvSpPr>
          <p:cNvPr id="44035" name="Rectangle 3"/>
          <p:cNvSpPr>
            <a:spLocks noGrp="1"/>
          </p:cNvSpPr>
          <p:nvPr>
            <p:ph type="body" idx="4294967295"/>
          </p:nvPr>
        </p:nvSpPr>
        <p:spPr>
          <a:xfrm>
            <a:off x="304800" y="1219200"/>
            <a:ext cx="8610600" cy="4155061"/>
          </a:xfrm>
        </p:spPr>
        <p:txBody>
          <a:bodyPr/>
          <a:lstStyle/>
          <a:p>
            <a:pPr marL="0" indent="0">
              <a:buFontTx/>
              <a:buNone/>
              <a:defRPr/>
            </a:pPr>
            <a:r>
              <a:rPr lang="en-US" dirty="0" smtClean="0">
                <a:ea typeface="ヒラギノ角ゴ Pro W3"/>
                <a:cs typeface="ヒラギノ角ゴ Pro W3"/>
              </a:rPr>
              <a:t>The application packet includes:</a:t>
            </a:r>
          </a:p>
          <a:p>
            <a:pPr marL="0" indent="0">
              <a:buFontTx/>
              <a:buNone/>
              <a:defRPr/>
            </a:pPr>
            <a:endParaRPr lang="en-US" dirty="0" smtClean="0">
              <a:ea typeface="ヒラギノ角ゴ Pro W3"/>
              <a:cs typeface="ヒラギノ角ゴ Pro W3"/>
            </a:endParaRPr>
          </a:p>
          <a:p>
            <a:pPr marL="457200" indent="-457200">
              <a:buFont typeface="+mj-lt"/>
              <a:buAutoNum type="arabicPeriod"/>
              <a:defRPr/>
            </a:pPr>
            <a:r>
              <a:rPr lang="en-US" dirty="0" smtClean="0">
                <a:ea typeface="ヒラギノ角ゴ Pro W3"/>
                <a:cs typeface="ヒラギノ角ゴ Pro W3"/>
              </a:rPr>
              <a:t>Application with instructions</a:t>
            </a:r>
          </a:p>
          <a:p>
            <a:pPr marL="457200" indent="-457200">
              <a:buFont typeface="+mj-lt"/>
              <a:buAutoNum type="arabicPeriod"/>
              <a:defRPr/>
            </a:pPr>
            <a:r>
              <a:rPr lang="en-US" dirty="0" smtClean="0">
                <a:ea typeface="ヒラギノ角ゴ Pro W3"/>
                <a:cs typeface="ヒラギノ角ゴ Pro W3"/>
              </a:rPr>
              <a:t>Project </a:t>
            </a:r>
            <a:r>
              <a:rPr lang="en-US" dirty="0">
                <a:ea typeface="ヒラギノ角ゴ Pro W3"/>
                <a:cs typeface="ヒラギノ角ゴ Pro W3"/>
              </a:rPr>
              <a:t>Overview and Information </a:t>
            </a:r>
            <a:endParaRPr lang="en-US" dirty="0" smtClean="0">
              <a:ea typeface="ヒラギノ角ゴ Pro W3"/>
              <a:cs typeface="ヒラギノ角ゴ Pro W3"/>
            </a:endParaRPr>
          </a:p>
          <a:p>
            <a:pPr marL="457200" indent="-457200">
              <a:buFont typeface="+mj-lt"/>
              <a:buAutoNum type="arabicPeriod"/>
              <a:defRPr/>
            </a:pPr>
            <a:r>
              <a:rPr lang="en-US" dirty="0" smtClean="0">
                <a:ea typeface="ヒラギノ角ゴ Pro W3"/>
                <a:cs typeface="ヒラギノ角ゴ Pro W3"/>
              </a:rPr>
              <a:t>Relevant/Required Documentation</a:t>
            </a:r>
          </a:p>
          <a:p>
            <a:pPr marL="1257300" lvl="3" indent="0">
              <a:buNone/>
              <a:defRPr/>
            </a:pPr>
            <a:endParaRPr lang="en-US" b="1" dirty="0" smtClean="0">
              <a:ea typeface="ヒラギノ角ゴ Pro W3"/>
            </a:endParaRPr>
          </a:p>
          <a:p>
            <a:pPr marL="1257300" lvl="3" indent="0">
              <a:buNone/>
              <a:defRPr/>
            </a:pPr>
            <a:endParaRPr lang="en-US" b="1" dirty="0">
              <a:ea typeface="ヒラギノ角ゴ Pro W3"/>
            </a:endParaRPr>
          </a:p>
          <a:p>
            <a:pPr marL="1257300" lvl="3" indent="0">
              <a:buNone/>
              <a:defRPr/>
            </a:pPr>
            <a:r>
              <a:rPr lang="en-US" b="1" dirty="0" smtClean="0">
                <a:ea typeface="ヒラギノ角ゴ Pro W3"/>
              </a:rPr>
              <a:t>(Technical </a:t>
            </a:r>
            <a:r>
              <a:rPr lang="en-US" b="1" dirty="0">
                <a:ea typeface="ヒラギノ角ゴ Pro W3"/>
              </a:rPr>
              <a:t>assistance is available to </a:t>
            </a:r>
            <a:r>
              <a:rPr lang="en-US" b="1" dirty="0" smtClean="0">
                <a:ea typeface="ヒラギノ角ゴ Pro W3"/>
              </a:rPr>
              <a:t>applicants)</a:t>
            </a:r>
            <a:endParaRPr lang="en-US" b="1" dirty="0">
              <a:ea typeface="ヒラギノ角ゴ Pro W3"/>
            </a:endParaRPr>
          </a:p>
          <a:p>
            <a:pPr marL="1257300" lvl="3" indent="0">
              <a:buNone/>
              <a:defRPr/>
            </a:pPr>
            <a:endParaRPr lang="en-US" dirty="0">
              <a:ea typeface="ヒラギノ角ゴ Pro W3"/>
              <a:cs typeface="ヒラギノ角ゴ Pro W3"/>
            </a:endParaRPr>
          </a:p>
          <a:p>
            <a:pPr marL="457200" indent="-457200">
              <a:buFont typeface="+mj-lt"/>
              <a:buAutoNum type="arabicPeriod" startAt="3"/>
              <a:defRPr/>
            </a:pPr>
            <a:endParaRPr lang="en-US" dirty="0" smtClean="0">
              <a:ea typeface="ヒラギノ角ゴ Pro W3"/>
              <a:cs typeface="ヒラギノ角ゴ Pro W3"/>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4294967295"/>
          </p:nvPr>
        </p:nvSpPr>
        <p:spPr>
          <a:xfrm>
            <a:off x="353291" y="1454992"/>
            <a:ext cx="8153400" cy="4100416"/>
          </a:xfrm>
        </p:spPr>
        <p:txBody>
          <a:bodyPr/>
          <a:lstStyle/>
          <a:p>
            <a:pPr lvl="1" algn="just"/>
            <a:r>
              <a:rPr lang="en-US" sz="2400" dirty="0" smtClean="0">
                <a:ea typeface="ヒラギノ角ゴ Pro W3"/>
              </a:rPr>
              <a:t>Applications will be reviewed for completeness and eligibility by Grants Division</a:t>
            </a:r>
          </a:p>
          <a:p>
            <a:pPr lvl="1" algn="just"/>
            <a:r>
              <a:rPr lang="en-US" sz="2400" dirty="0" smtClean="0">
                <a:ea typeface="ヒラギノ角ゴ Pro W3"/>
              </a:rPr>
              <a:t>Application Review Panel </a:t>
            </a:r>
            <a:r>
              <a:rPr lang="en-US" sz="2400" dirty="0">
                <a:ea typeface="ヒラギノ角ゴ Pro W3"/>
              </a:rPr>
              <a:t>will convene to </a:t>
            </a:r>
            <a:r>
              <a:rPr lang="en-US" sz="2400" dirty="0" smtClean="0">
                <a:ea typeface="ヒラギノ角ゴ Pro W3"/>
              </a:rPr>
              <a:t>review, evaluate </a:t>
            </a:r>
            <a:r>
              <a:rPr lang="en-US" sz="2400" dirty="0">
                <a:ea typeface="ヒラギノ角ゴ Pro W3"/>
              </a:rPr>
              <a:t>eligible </a:t>
            </a:r>
            <a:r>
              <a:rPr lang="en-US" sz="2400" dirty="0" smtClean="0">
                <a:ea typeface="ヒラギノ角ゴ Pro W3"/>
              </a:rPr>
              <a:t>submissions, rank applications, and make a recommendations</a:t>
            </a:r>
          </a:p>
          <a:p>
            <a:pPr lvl="3" algn="just"/>
            <a:r>
              <a:rPr lang="en-US" sz="2000" dirty="0">
                <a:ea typeface="ヒラギノ角ゴ Pro W3"/>
              </a:rPr>
              <a:t>Application Review Panel is be made up of </a:t>
            </a:r>
            <a:r>
              <a:rPr lang="en-US" sz="2000" dirty="0" smtClean="0">
                <a:ea typeface="ヒラギノ角ゴ Pro W3"/>
              </a:rPr>
              <a:t>7 delegates </a:t>
            </a:r>
            <a:r>
              <a:rPr lang="en-US" sz="2000" dirty="0">
                <a:ea typeface="ヒラギノ角ゴ Pro W3"/>
              </a:rPr>
              <a:t>from Citizen Advisory Groups and members of City staff</a:t>
            </a:r>
          </a:p>
          <a:p>
            <a:pPr lvl="1"/>
            <a:r>
              <a:rPr lang="en-US" sz="2400" dirty="0" smtClean="0">
                <a:ea typeface="ヒラギノ角ゴ Pro W3"/>
              </a:rPr>
              <a:t>Staff will present the Panel’s recommendations to the City Council</a:t>
            </a:r>
          </a:p>
          <a:p>
            <a:pPr marL="457200" lvl="1" indent="0" algn="just">
              <a:buNone/>
            </a:pPr>
            <a:endParaRPr lang="en-US" sz="2400" b="1" dirty="0" smtClean="0">
              <a:ea typeface="ヒラギノ角ゴ Pro W3"/>
            </a:endParaRPr>
          </a:p>
          <a:p>
            <a:pPr marL="457200" lvl="1" indent="0" algn="ctr">
              <a:buNone/>
            </a:pPr>
            <a:r>
              <a:rPr lang="en-US" sz="2400" b="1" dirty="0">
                <a:ea typeface="ヒラギノ角ゴ Pro W3"/>
              </a:rPr>
              <a:t>The due date of the application packet is </a:t>
            </a:r>
            <a:endParaRPr lang="en-US" sz="2400" b="1" dirty="0" smtClean="0">
              <a:ea typeface="ヒラギノ角ゴ Pro W3"/>
            </a:endParaRPr>
          </a:p>
          <a:p>
            <a:pPr marL="457200" lvl="1" indent="0" algn="ctr">
              <a:buNone/>
            </a:pPr>
            <a:r>
              <a:rPr lang="en-US" sz="2400" b="1" dirty="0" smtClean="0">
                <a:solidFill>
                  <a:srgbClr val="FF0000"/>
                </a:solidFill>
                <a:ea typeface="ヒラギノ角ゴ Pro W3"/>
              </a:rPr>
              <a:t>January </a:t>
            </a:r>
            <a:r>
              <a:rPr lang="en-US" sz="2400" b="1" dirty="0">
                <a:solidFill>
                  <a:srgbClr val="FF0000"/>
                </a:solidFill>
                <a:ea typeface="ヒラギノ角ゴ Pro W3"/>
              </a:rPr>
              <a:t>19, </a:t>
            </a:r>
            <a:r>
              <a:rPr lang="en-US" sz="2400" b="1" dirty="0" smtClean="0">
                <a:solidFill>
                  <a:srgbClr val="FF0000"/>
                </a:solidFill>
                <a:ea typeface="ヒラギノ角ゴ Pro W3"/>
              </a:rPr>
              <a:t>2017 (noon)</a:t>
            </a:r>
            <a:endParaRPr lang="en-US" sz="2400" b="1" dirty="0">
              <a:solidFill>
                <a:srgbClr val="FF0000"/>
              </a:solidFill>
              <a:ea typeface="ヒラギノ角ゴ Pro W3"/>
            </a:endParaRPr>
          </a:p>
          <a:p>
            <a:pPr marL="457200" lvl="1" indent="0" algn="just">
              <a:buNone/>
            </a:pPr>
            <a:endParaRPr lang="en-US" sz="2400" b="1" dirty="0" smtClean="0">
              <a:ea typeface="ヒラギノ角ゴ Pro W3"/>
            </a:endParaRPr>
          </a:p>
          <a:p>
            <a:pPr lvl="1" algn="just"/>
            <a:endParaRPr lang="en-US" sz="2400" b="1" dirty="0" smtClean="0">
              <a:ea typeface="ヒラギノ角ゴ Pro W3"/>
            </a:endParaRPr>
          </a:p>
        </p:txBody>
      </p:sp>
      <p:sp>
        <p:nvSpPr>
          <p:cNvPr id="4" name="Slide Number Placeholder 3"/>
          <p:cNvSpPr txBox="1">
            <a:spLocks noGrp="1"/>
          </p:cNvSpPr>
          <p:nvPr/>
        </p:nvSpPr>
        <p:spPr>
          <a:xfrm>
            <a:off x="8534400" y="6477000"/>
            <a:ext cx="381000" cy="304800"/>
          </a:xfrm>
          <a:prstGeom prst="rect">
            <a:avLst/>
          </a:prstGeom>
          <a:noFill/>
        </p:spPr>
        <p:txBody>
          <a:bodyPr/>
          <a:lstStyle/>
          <a:p>
            <a:pPr>
              <a:defRPr/>
            </a:pPr>
            <a:fld id="{AD64F84C-769E-49D7-9D3D-6FABF9B6CBD9}" type="slidenum">
              <a:rPr lang="en-US" sz="1200">
                <a:solidFill>
                  <a:srgbClr val="003E70"/>
                </a:solidFill>
                <a:latin typeface="GillSans Light" pitchFamily="34" charset="0"/>
                <a:ea typeface="+mn-ea"/>
                <a:cs typeface="+mn-cs"/>
              </a:rPr>
              <a:pPr>
                <a:defRPr/>
              </a:pPr>
              <a:t>18</a:t>
            </a:fld>
            <a:endParaRPr lang="en-US" sz="1200">
              <a:solidFill>
                <a:srgbClr val="003E70"/>
              </a:solidFill>
              <a:latin typeface="GillSans Light" pitchFamily="34" charset="0"/>
              <a:ea typeface="+mn-ea"/>
              <a:cs typeface="+mn-cs"/>
            </a:endParaRPr>
          </a:p>
        </p:txBody>
      </p:sp>
      <p:sp>
        <p:nvSpPr>
          <p:cNvPr id="2" name="Slide Number Placeholder 1"/>
          <p:cNvSpPr>
            <a:spLocks noGrp="1"/>
          </p:cNvSpPr>
          <p:nvPr>
            <p:ph type="sldNum" sz="quarter" idx="12"/>
          </p:nvPr>
        </p:nvSpPr>
        <p:spPr/>
        <p:txBody>
          <a:bodyPr/>
          <a:lstStyle/>
          <a:p>
            <a:pPr>
              <a:defRPr/>
            </a:pPr>
            <a:fld id="{1CE64EB8-9DBF-435F-95F2-387CAFD43DD2}" type="slidenum">
              <a:rPr lang="en-US" smtClean="0"/>
              <a:pPr>
                <a:defRPr/>
              </a:pPr>
              <a:t>18</a:t>
            </a:fld>
            <a:endParaRPr lang="en-US" dirty="0"/>
          </a:p>
        </p:txBody>
      </p:sp>
      <p:sp>
        <p:nvSpPr>
          <p:cNvPr id="8" name="Title 1"/>
          <p:cNvSpPr>
            <a:spLocks noGrp="1"/>
          </p:cNvSpPr>
          <p:nvPr>
            <p:ph type="title"/>
          </p:nvPr>
        </p:nvSpPr>
        <p:spPr bwMode="auto">
          <a:xfrm>
            <a:off x="304800" y="76200"/>
            <a:ext cx="8610600" cy="457200"/>
          </a:xfrm>
        </p:spPr>
        <p:txBody>
          <a:bodyPr>
            <a:normAutofit/>
          </a:bodyPr>
          <a:lstStyle/>
          <a:p>
            <a:r>
              <a:rPr lang="en-US" sz="2200" b="1" cap="none" dirty="0" smtClean="0">
                <a:ea typeface="ヒラギノ角ゴ Pro W3"/>
                <a:cs typeface="ヒラギノ角ゴ Pro W3"/>
              </a:rPr>
              <a:t>APPLICATION EVALUATION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bwMode="auto"/>
        <p:txBody>
          <a:bodyPr>
            <a:normAutofit/>
          </a:bodyPr>
          <a:lstStyle/>
          <a:p>
            <a:r>
              <a:rPr lang="en-US" sz="2200" b="1" cap="none" dirty="0" smtClean="0">
                <a:ea typeface="ヒラギノ角ゴ Pro W3"/>
                <a:cs typeface="ヒラギノ角ゴ Pro W3"/>
              </a:rPr>
              <a:t>APPLICATION EVALUATION CRITERIA </a:t>
            </a:r>
          </a:p>
        </p:txBody>
      </p:sp>
      <p:sp>
        <p:nvSpPr>
          <p:cNvPr id="34818" name="Content Placeholder 2"/>
          <p:cNvSpPr>
            <a:spLocks noGrp="1"/>
          </p:cNvSpPr>
          <p:nvPr>
            <p:ph idx="1"/>
          </p:nvPr>
        </p:nvSpPr>
        <p:spPr>
          <a:xfrm>
            <a:off x="381000" y="1009286"/>
            <a:ext cx="8382000" cy="5407332"/>
          </a:xfrm>
        </p:spPr>
        <p:txBody>
          <a:bodyPr/>
          <a:lstStyle/>
          <a:p>
            <a:pPr marL="0" indent="0">
              <a:buNone/>
            </a:pPr>
            <a:r>
              <a:rPr lang="en-US" sz="2200" b="1" dirty="0" smtClean="0">
                <a:ea typeface="ヒラギノ角ゴ Pro W3"/>
                <a:cs typeface="ヒラギノ角ゴ Pro W3"/>
              </a:rPr>
              <a:t>All applications will be evaluated on specific criteria: </a:t>
            </a:r>
          </a:p>
          <a:p>
            <a:r>
              <a:rPr lang="en-US" sz="2200" dirty="0" smtClean="0">
                <a:ea typeface="ヒラギノ角ゴ Pro W3"/>
                <a:cs typeface="ヒラギノ角ゴ Pro W3"/>
              </a:rPr>
              <a:t>Compliance with the HOME administrative requirements</a:t>
            </a:r>
          </a:p>
          <a:p>
            <a:r>
              <a:rPr lang="en-US" sz="2200" dirty="0" smtClean="0">
                <a:ea typeface="ヒラギノ角ゴ Pro W3"/>
                <a:cs typeface="ヒラギノ角ゴ Pro W3"/>
              </a:rPr>
              <a:t>Eligibility as a HOME activity</a:t>
            </a:r>
          </a:p>
          <a:p>
            <a:r>
              <a:rPr lang="en-US" sz="2200" dirty="0" smtClean="0">
                <a:ea typeface="ヒラギノ角ゴ Pro W3"/>
                <a:cs typeface="ヒラギノ角ゴ Pro W3"/>
              </a:rPr>
              <a:t>Ability to receive NEPA clearance</a:t>
            </a:r>
          </a:p>
          <a:p>
            <a:r>
              <a:rPr lang="en-US" sz="2200" dirty="0" smtClean="0">
                <a:ea typeface="ヒラギノ角ゴ Pro W3"/>
                <a:cs typeface="ヒラギノ角ゴ Pro W3"/>
              </a:rPr>
              <a:t>Overall impact in addressing community needs as identified in the City’s Consolidated Plan</a:t>
            </a:r>
          </a:p>
          <a:p>
            <a:r>
              <a:rPr lang="en-US" sz="2200" dirty="0" smtClean="0">
                <a:ea typeface="ヒラギノ角ゴ Pro W3"/>
                <a:cs typeface="ヒラギノ角ゴ Pro W3"/>
              </a:rPr>
              <a:t>Compliance and consistency with local policies, plans and goals as identified in the City’s Consolidated Plan</a:t>
            </a:r>
            <a:endParaRPr lang="en-US" sz="2200" dirty="0">
              <a:ea typeface="ヒラギノ角ゴ Pro W3"/>
              <a:cs typeface="ヒラギノ角ゴ Pro W3"/>
            </a:endParaRPr>
          </a:p>
          <a:p>
            <a:r>
              <a:rPr lang="en-US" sz="2200" dirty="0" smtClean="0">
                <a:ea typeface="ヒラギノ角ゴ Pro W3"/>
                <a:cs typeface="ヒラギノ角ゴ Pro W3"/>
              </a:rPr>
              <a:t>Financial feasibility and timeliness</a:t>
            </a:r>
          </a:p>
          <a:p>
            <a:r>
              <a:rPr lang="en-US" sz="2200" dirty="0" smtClean="0">
                <a:ea typeface="ヒラギノ角ゴ Pro W3"/>
                <a:cs typeface="ヒラギノ角ゴ Pro W3"/>
              </a:rPr>
              <a:t>Extended benefit to persons of low and moderate income</a:t>
            </a:r>
          </a:p>
          <a:p>
            <a:r>
              <a:rPr lang="en-US" sz="2200" dirty="0" smtClean="0">
                <a:ea typeface="ヒラギノ角ゴ Pro W3"/>
                <a:cs typeface="ヒラギノ角ゴ Pro W3"/>
              </a:rPr>
              <a:t>Clarity of the application narrative </a:t>
            </a:r>
          </a:p>
          <a:p>
            <a:r>
              <a:rPr lang="en-US" sz="2200" dirty="0" smtClean="0">
                <a:ea typeface="ヒラギノ角ゴ Pro W3"/>
                <a:cs typeface="ヒラギノ角ゴ Pro W3"/>
              </a:rPr>
              <a:t>Completeness of the application</a:t>
            </a:r>
          </a:p>
        </p:txBody>
      </p:sp>
      <p:sp>
        <p:nvSpPr>
          <p:cNvPr id="4" name="Slide Number Placeholder 3"/>
          <p:cNvSpPr>
            <a:spLocks noGrp="1"/>
          </p:cNvSpPr>
          <p:nvPr>
            <p:ph type="sldNum" sz="quarter" idx="12"/>
          </p:nvPr>
        </p:nvSpPr>
        <p:spPr/>
        <p:txBody>
          <a:bodyPr/>
          <a:lstStyle/>
          <a:p>
            <a:pPr>
              <a:defRPr/>
            </a:pPr>
            <a:fld id="{A38D5803-0913-468A-9D16-10AB2FE259C7}"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996D4F7-01AA-4D0B-989E-4F8324EE9EB3}" type="slidenum">
              <a:rPr lang="en-US"/>
              <a:pPr>
                <a:defRPr/>
              </a:pPr>
              <a:t>2</a:t>
            </a:fld>
            <a:endParaRPr lang="en-US" dirty="0"/>
          </a:p>
        </p:txBody>
      </p:sp>
      <p:sp>
        <p:nvSpPr>
          <p:cNvPr id="16386" name="Title 1"/>
          <p:cNvSpPr>
            <a:spLocks noGrp="1"/>
          </p:cNvSpPr>
          <p:nvPr>
            <p:ph type="title"/>
          </p:nvPr>
        </p:nvSpPr>
        <p:spPr bwMode="auto"/>
        <p:txBody>
          <a:bodyPr>
            <a:normAutofit/>
          </a:bodyPr>
          <a:lstStyle/>
          <a:p>
            <a:pPr eaLnBrk="1" hangingPunct="1"/>
            <a:r>
              <a:rPr lang="en-US" sz="2200" b="1" cap="none" dirty="0" smtClean="0">
                <a:ea typeface="ヒラギノ角ゴ Pro W3"/>
                <a:cs typeface="ヒラギノ角ゴ Pro W3"/>
              </a:rPr>
              <a:t>HOME GRANT PROGRAM OVERVIEW</a:t>
            </a:r>
            <a:endParaRPr lang="en-US" sz="2200" cap="none" dirty="0" smtClean="0">
              <a:ea typeface="ヒラギノ角ゴ Pro W3"/>
              <a:cs typeface="ヒラギノ角ゴ Pro W3"/>
            </a:endParaRPr>
          </a:p>
        </p:txBody>
      </p:sp>
      <p:sp>
        <p:nvSpPr>
          <p:cNvPr id="16387" name="Content Placeholder 2"/>
          <p:cNvSpPr>
            <a:spLocks noGrp="1"/>
          </p:cNvSpPr>
          <p:nvPr>
            <p:ph idx="1"/>
          </p:nvPr>
        </p:nvSpPr>
        <p:spPr>
          <a:xfrm>
            <a:off x="-152400" y="1066800"/>
            <a:ext cx="8843524" cy="4724400"/>
          </a:xfrm>
        </p:spPr>
        <p:txBody>
          <a:bodyPr/>
          <a:lstStyle/>
          <a:p>
            <a:pPr marL="739775" indent="-282575" eaLnBrk="1" hangingPunct="1">
              <a:spcBef>
                <a:spcPts val="238"/>
              </a:spcBef>
              <a:buFontTx/>
              <a:buNone/>
            </a:pPr>
            <a:r>
              <a:rPr lang="en-US" b="1" dirty="0" smtClean="0">
                <a:ea typeface="ヒラギノ角ゴ Pro W3"/>
                <a:cs typeface="ヒラギノ角ゴ Pro W3"/>
              </a:rPr>
              <a:t>The intent of the HOME Program is to:</a:t>
            </a:r>
          </a:p>
          <a:p>
            <a:pPr marL="739775" indent="-282575" eaLnBrk="1" hangingPunct="1">
              <a:spcBef>
                <a:spcPts val="238"/>
              </a:spcBef>
              <a:buFontTx/>
              <a:buNone/>
            </a:pPr>
            <a:endParaRPr lang="en-US" b="1" dirty="0">
              <a:ea typeface="ヒラギノ角ゴ Pro W3"/>
              <a:cs typeface="ヒラギノ角ゴ Pro W3"/>
            </a:endParaRPr>
          </a:p>
          <a:p>
            <a:pPr marL="739775" indent="-282575" eaLnBrk="1" hangingPunct="1">
              <a:spcBef>
                <a:spcPts val="238"/>
              </a:spcBef>
              <a:buFontTx/>
              <a:buNone/>
            </a:pPr>
            <a:r>
              <a:rPr lang="en-US" b="1" dirty="0" smtClean="0">
                <a:ea typeface="ヒラギノ角ゴ Pro W3"/>
                <a:cs typeface="ヒラギノ角ゴ Pro W3"/>
              </a:rPr>
              <a:t>Increase the supply of decent affordable housing for </a:t>
            </a:r>
          </a:p>
          <a:p>
            <a:pPr marL="739775" indent="-282575" eaLnBrk="1" hangingPunct="1">
              <a:spcBef>
                <a:spcPts val="238"/>
              </a:spcBef>
              <a:buFontTx/>
              <a:buNone/>
            </a:pPr>
            <a:r>
              <a:rPr lang="en-US" b="1" dirty="0" smtClean="0">
                <a:ea typeface="ヒラギノ角ゴ Pro W3"/>
                <a:cs typeface="ヒラギノ角ゴ Pro W3"/>
              </a:rPr>
              <a:t>low-income and very low-income households</a:t>
            </a:r>
          </a:p>
          <a:p>
            <a:pPr marL="739775" indent="-282575" eaLnBrk="1" hangingPunct="1">
              <a:spcBef>
                <a:spcPts val="238"/>
              </a:spcBef>
              <a:buFontTx/>
              <a:buNone/>
            </a:pPr>
            <a:endParaRPr lang="en-US" b="1" dirty="0" smtClean="0">
              <a:ea typeface="ヒラギノ角ゴ Pro W3"/>
              <a:cs typeface="ヒラギノ角ゴ Pro W3"/>
            </a:endParaRPr>
          </a:p>
          <a:p>
            <a:pPr marL="739775" indent="-282575" eaLnBrk="1" hangingPunct="1">
              <a:spcBef>
                <a:spcPts val="238"/>
              </a:spcBef>
              <a:buFontTx/>
              <a:buNone/>
            </a:pPr>
            <a:endParaRPr lang="en-US" sz="800" dirty="0" smtClean="0">
              <a:ea typeface="ヒラギノ角ゴ Pro W3"/>
              <a:cs typeface="ヒラギノ角ゴ Pro W3"/>
            </a:endParaRPr>
          </a:p>
          <a:p>
            <a:pPr marL="1139825" lvl="1" indent="-282575" eaLnBrk="1" hangingPunct="1">
              <a:spcBef>
                <a:spcPts val="238"/>
              </a:spcBef>
            </a:pPr>
            <a:r>
              <a:rPr lang="en-US" dirty="0" smtClean="0">
                <a:ea typeface="ヒラギノ角ゴ Pro W3"/>
                <a:cs typeface="ヒラギノ角ゴ Pro W3"/>
              </a:rPr>
              <a:t>Expand the capacity of nonprofit housing providers</a:t>
            </a:r>
          </a:p>
          <a:p>
            <a:pPr marL="739775" indent="-282575" eaLnBrk="1" hangingPunct="1">
              <a:spcBef>
                <a:spcPts val="238"/>
              </a:spcBef>
              <a:buFontTx/>
              <a:buNone/>
            </a:pPr>
            <a:endParaRPr lang="en-US" sz="800" dirty="0" smtClean="0">
              <a:ea typeface="ヒラギノ角ゴ Pro W3"/>
              <a:cs typeface="ヒラギノ角ゴ Pro W3"/>
            </a:endParaRPr>
          </a:p>
          <a:p>
            <a:pPr marL="1139825" lvl="1" indent="-282575" eaLnBrk="1" hangingPunct="1">
              <a:spcBef>
                <a:spcPts val="238"/>
              </a:spcBef>
            </a:pPr>
            <a:r>
              <a:rPr lang="en-US" dirty="0" smtClean="0">
                <a:ea typeface="ヒラギノ角ゴ Pro W3"/>
                <a:cs typeface="ヒラギノ角ゴ Pro W3"/>
              </a:rPr>
              <a:t>Strengthen the ability of state and local governments to provide housing</a:t>
            </a:r>
          </a:p>
          <a:p>
            <a:pPr marL="739775" indent="-282575" eaLnBrk="1" hangingPunct="1">
              <a:spcBef>
                <a:spcPts val="238"/>
              </a:spcBef>
              <a:buFontTx/>
              <a:buNone/>
            </a:pPr>
            <a:endParaRPr lang="en-US" sz="800" dirty="0" smtClean="0">
              <a:ea typeface="ヒラギノ角ゴ Pro W3"/>
              <a:cs typeface="ヒラギノ角ゴ Pro W3"/>
            </a:endParaRPr>
          </a:p>
          <a:p>
            <a:pPr marL="1139825" lvl="1" indent="-282575" eaLnBrk="1" hangingPunct="1">
              <a:spcBef>
                <a:spcPts val="238"/>
              </a:spcBef>
            </a:pPr>
            <a:r>
              <a:rPr lang="en-US" dirty="0" smtClean="0">
                <a:ea typeface="ヒラギノ角ゴ Pro W3"/>
                <a:cs typeface="ヒラギノ角ゴ Pro W3"/>
              </a:rPr>
              <a:t>Leverage private sector participation  </a:t>
            </a:r>
          </a:p>
          <a:p>
            <a:pPr marL="739775" lvl="1" indent="-282575" eaLnBrk="1" hangingPunct="1">
              <a:spcBef>
                <a:spcPts val="238"/>
              </a:spcBef>
            </a:pPr>
            <a:endParaRPr lang="en-US" sz="2400" b="1" dirty="0" smtClean="0">
              <a:ea typeface="ヒラギノ角ゴ Pro W3"/>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bwMode="auto">
          <a:xfrm>
            <a:off x="304800" y="84826"/>
            <a:ext cx="8610600" cy="457200"/>
          </a:xfrm>
          <a:noFill/>
        </p:spPr>
        <p:txBody>
          <a:bodyPr>
            <a:normAutofit/>
          </a:bodyPr>
          <a:lstStyle/>
          <a:p>
            <a:r>
              <a:rPr lang="en-US" sz="2200" b="1" cap="none" dirty="0" smtClean="0">
                <a:ea typeface="ヒラギノ角ゴ Pro W3"/>
                <a:cs typeface="ヒラギノ角ゴ Pro W3"/>
              </a:rPr>
              <a:t>APPLICATION RANKINGS </a:t>
            </a:r>
          </a:p>
        </p:txBody>
      </p:sp>
      <p:sp>
        <p:nvSpPr>
          <p:cNvPr id="3" name="Content Placeholder 2"/>
          <p:cNvSpPr>
            <a:spLocks noGrp="1"/>
          </p:cNvSpPr>
          <p:nvPr>
            <p:ph idx="4294967295"/>
          </p:nvPr>
        </p:nvSpPr>
        <p:spPr>
          <a:xfrm>
            <a:off x="304800" y="1078294"/>
            <a:ext cx="8610600" cy="5211763"/>
          </a:xfrm>
        </p:spPr>
        <p:txBody>
          <a:bodyPr/>
          <a:lstStyle/>
          <a:p>
            <a:r>
              <a:rPr lang="en-US" b="1" dirty="0" smtClean="0">
                <a:ea typeface="ヒラギノ角ゴ Pro W3"/>
                <a:cs typeface="ヒラギノ角ゴ Pro W3"/>
              </a:rPr>
              <a:t>Review Panel will rank the applications based upon pre-established criteria including:</a:t>
            </a:r>
          </a:p>
          <a:p>
            <a:pPr lvl="1"/>
            <a:r>
              <a:rPr lang="en-US" sz="2200" dirty="0" smtClean="0">
                <a:ea typeface="ヒラギノ角ゴ Pro W3"/>
              </a:rPr>
              <a:t>Experience in providing the services</a:t>
            </a:r>
          </a:p>
          <a:p>
            <a:pPr lvl="1"/>
            <a:r>
              <a:rPr lang="en-US" sz="2200" dirty="0">
                <a:ea typeface="ヒラギノ角ゴ Pro W3"/>
              </a:rPr>
              <a:t>E</a:t>
            </a:r>
            <a:r>
              <a:rPr lang="en-US" sz="2200" dirty="0" smtClean="0">
                <a:ea typeface="ヒラギノ角ゴ Pro W3"/>
              </a:rPr>
              <a:t>xperience with CDBG/HOME/ESG programs  </a:t>
            </a:r>
          </a:p>
          <a:p>
            <a:pPr lvl="1"/>
            <a:r>
              <a:rPr lang="en-US" sz="2200" dirty="0">
                <a:ea typeface="ヒラギノ角ゴ Pro W3"/>
              </a:rPr>
              <a:t>C</a:t>
            </a:r>
            <a:r>
              <a:rPr lang="en-US" sz="2200" dirty="0" smtClean="0">
                <a:ea typeface="ヒラギノ角ゴ Pro W3"/>
              </a:rPr>
              <a:t>onsistency with priorities and objectives established in the </a:t>
            </a:r>
            <a:r>
              <a:rPr lang="en-US" sz="2200" dirty="0">
                <a:ea typeface="ヒラギノ角ゴ Pro W3"/>
              </a:rPr>
              <a:t>City’s Consolidated Plan</a:t>
            </a:r>
            <a:r>
              <a:rPr lang="en-US" sz="2200" dirty="0" smtClean="0">
                <a:ea typeface="ヒラギノ角ゴ Pro W3"/>
              </a:rPr>
              <a:t> </a:t>
            </a:r>
          </a:p>
          <a:p>
            <a:pPr lvl="1"/>
            <a:r>
              <a:rPr lang="en-US" sz="2200" dirty="0">
                <a:ea typeface="ヒラギノ角ゴ Pro W3"/>
              </a:rPr>
              <a:t>E</a:t>
            </a:r>
            <a:r>
              <a:rPr lang="en-US" sz="2200" dirty="0" smtClean="0">
                <a:ea typeface="ヒラギノ角ゴ Pro W3"/>
              </a:rPr>
              <a:t>xperience in the community </a:t>
            </a:r>
          </a:p>
          <a:p>
            <a:pPr lvl="1"/>
            <a:r>
              <a:rPr lang="en-US" sz="2200" dirty="0">
                <a:ea typeface="ヒラギノ角ゴ Pro W3"/>
              </a:rPr>
              <a:t>A</a:t>
            </a:r>
            <a:r>
              <a:rPr lang="en-US" sz="2200" dirty="0" smtClean="0">
                <a:ea typeface="ヒラギノ角ゴ Pro W3"/>
              </a:rPr>
              <a:t>dministrative and financial capacity to carry out the proposed activity</a:t>
            </a:r>
          </a:p>
        </p:txBody>
      </p:sp>
      <p:sp>
        <p:nvSpPr>
          <p:cNvPr id="4" name="Slide Number Placeholder 3"/>
          <p:cNvSpPr txBox="1">
            <a:spLocks noGrp="1"/>
          </p:cNvSpPr>
          <p:nvPr/>
        </p:nvSpPr>
        <p:spPr>
          <a:xfrm>
            <a:off x="8534400" y="6477000"/>
            <a:ext cx="381000" cy="304800"/>
          </a:xfrm>
          <a:prstGeom prst="rect">
            <a:avLst/>
          </a:prstGeom>
          <a:noFill/>
        </p:spPr>
        <p:txBody>
          <a:bodyPr/>
          <a:lstStyle/>
          <a:p>
            <a:pPr>
              <a:defRPr/>
            </a:pPr>
            <a:fld id="{D979FA58-233B-4EE6-8ADD-CD83716C5528}" type="slidenum">
              <a:rPr lang="en-US" sz="1200">
                <a:solidFill>
                  <a:srgbClr val="003E70"/>
                </a:solidFill>
                <a:latin typeface="GillSans Light" pitchFamily="34" charset="0"/>
                <a:ea typeface="+mn-ea"/>
                <a:cs typeface="+mn-cs"/>
              </a:rPr>
              <a:pPr>
                <a:defRPr/>
              </a:pPr>
              <a:t>20</a:t>
            </a:fld>
            <a:endParaRPr lang="en-US" sz="1200" dirty="0">
              <a:solidFill>
                <a:srgbClr val="003E70"/>
              </a:solidFill>
              <a:latin typeface="GillSans Light" pitchFamily="34" charset="0"/>
              <a:ea typeface="+mn-ea"/>
              <a:cs typeface="+mn-cs"/>
            </a:endParaRPr>
          </a:p>
        </p:txBody>
      </p:sp>
      <p:sp>
        <p:nvSpPr>
          <p:cNvPr id="2" name="Slide Number Placeholder 1"/>
          <p:cNvSpPr>
            <a:spLocks noGrp="1"/>
          </p:cNvSpPr>
          <p:nvPr>
            <p:ph type="sldNum" sz="quarter" idx="12"/>
          </p:nvPr>
        </p:nvSpPr>
        <p:spPr/>
        <p:txBody>
          <a:bodyPr/>
          <a:lstStyle/>
          <a:p>
            <a:pPr>
              <a:defRPr/>
            </a:pPr>
            <a:fld id="{1CE64EB8-9DBF-435F-95F2-387CAFD43DD2}"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6D2209E-FC9A-431D-97CF-1863723CB5F0}" type="slidenum">
              <a:rPr lang="en-US"/>
              <a:pPr>
                <a:defRPr/>
              </a:pPr>
              <a:t>21</a:t>
            </a:fld>
            <a:endParaRPr lang="en-US" dirty="0"/>
          </a:p>
        </p:txBody>
      </p:sp>
      <p:sp>
        <p:nvSpPr>
          <p:cNvPr id="33794" name="Rectangle 2"/>
          <p:cNvSpPr>
            <a:spLocks noGrp="1"/>
          </p:cNvSpPr>
          <p:nvPr>
            <p:ph type="title" idx="4294967295"/>
          </p:nvPr>
        </p:nvSpPr>
        <p:spPr bwMode="auto">
          <a:noFill/>
        </p:spPr>
        <p:txBody>
          <a:bodyPr/>
          <a:lstStyle/>
          <a:p>
            <a:r>
              <a:rPr lang="en-US" b="1" cap="none" dirty="0" smtClean="0">
                <a:ea typeface="ヒラギノ角ゴ Pro W3"/>
                <a:cs typeface="ヒラギノ角ゴ Pro W3"/>
              </a:rPr>
              <a:t>General Information</a:t>
            </a:r>
          </a:p>
        </p:txBody>
      </p:sp>
      <p:sp>
        <p:nvSpPr>
          <p:cNvPr id="33795" name="Rectangle 3"/>
          <p:cNvSpPr>
            <a:spLocks noGrp="1"/>
          </p:cNvSpPr>
          <p:nvPr>
            <p:ph type="body" idx="4294967295"/>
          </p:nvPr>
        </p:nvSpPr>
        <p:spPr/>
        <p:txBody>
          <a:bodyPr/>
          <a:lstStyle/>
          <a:p>
            <a:pPr>
              <a:buClr>
                <a:schemeClr val="tx1"/>
              </a:buClr>
              <a:buFontTx/>
              <a:buNone/>
            </a:pPr>
            <a:endParaRPr lang="en-US" sz="1600" dirty="0" smtClean="0">
              <a:ea typeface="ヒラギノ角ゴ Pro W3"/>
              <a:cs typeface="ヒラギノ角ゴ Pro W3"/>
            </a:endParaRPr>
          </a:p>
          <a:p>
            <a:endParaRPr lang="en-US" sz="1600" dirty="0" smtClean="0">
              <a:ea typeface="ヒラギノ角ゴ Pro W3"/>
              <a:cs typeface="ヒラギノ角ゴ Pro W3"/>
            </a:endParaRPr>
          </a:p>
          <a:p>
            <a:pPr marL="457200" lvl="1" indent="0">
              <a:buClr>
                <a:schemeClr val="tx1"/>
              </a:buClr>
              <a:buNone/>
            </a:pPr>
            <a:r>
              <a:rPr lang="en-US" dirty="0" smtClean="0">
                <a:ea typeface="ヒラギノ角ゴ Pro W3"/>
              </a:rPr>
              <a:t>Contact information:</a:t>
            </a:r>
            <a:endParaRPr lang="en-US" dirty="0">
              <a:ea typeface="ヒラギノ角ゴ Pro W3"/>
            </a:endParaRPr>
          </a:p>
          <a:p>
            <a:pPr marL="457200" lvl="1" indent="0">
              <a:buClr>
                <a:schemeClr val="tx1"/>
              </a:buClr>
              <a:buNone/>
            </a:pPr>
            <a:endParaRPr lang="en-US" dirty="0" smtClean="0">
              <a:ea typeface="ヒラギノ角ゴ Pro W3"/>
            </a:endParaRPr>
          </a:p>
          <a:p>
            <a:pPr marL="457200" lvl="1" indent="0">
              <a:buClr>
                <a:schemeClr val="tx1"/>
              </a:buClr>
              <a:buNone/>
            </a:pPr>
            <a:r>
              <a:rPr lang="en-US" dirty="0" smtClean="0">
                <a:ea typeface="ヒラギノ角ゴ Pro W3"/>
              </a:rPr>
              <a:t>Arturo Casillas	385-8094 </a:t>
            </a:r>
            <a:r>
              <a:rPr lang="en-US" dirty="0" smtClean="0">
                <a:ea typeface="ヒラギノ角ゴ Pro W3"/>
                <a:hlinkClick r:id="rId3"/>
              </a:rPr>
              <a:t>arturo.casillas@oxnard.org</a:t>
            </a:r>
            <a:endParaRPr lang="en-US" dirty="0" smtClean="0">
              <a:ea typeface="ヒラギノ角ゴ Pro W3"/>
            </a:endParaRPr>
          </a:p>
          <a:p>
            <a:pPr marL="457200" lvl="1" indent="0">
              <a:buClr>
                <a:schemeClr val="tx1"/>
              </a:buClr>
              <a:buNone/>
            </a:pPr>
            <a:r>
              <a:rPr lang="en-US" dirty="0" smtClean="0">
                <a:ea typeface="ヒラギノ角ゴ Pro W3"/>
              </a:rPr>
              <a:t>Juliette </a:t>
            </a:r>
            <a:r>
              <a:rPr lang="en-US" dirty="0">
                <a:ea typeface="ヒラギノ角ゴ Pro W3"/>
              </a:rPr>
              <a:t>Dang	</a:t>
            </a:r>
            <a:r>
              <a:rPr lang="en-US" dirty="0" smtClean="0">
                <a:ea typeface="ヒラギノ角ゴ Pro W3"/>
              </a:rPr>
              <a:t>385-7493 </a:t>
            </a:r>
            <a:r>
              <a:rPr lang="en-US" dirty="0" smtClean="0">
                <a:ea typeface="ヒラギノ角ゴ Pro W3"/>
                <a:hlinkClick r:id="rId4"/>
              </a:rPr>
              <a:t>juliette.dang@oxnard.org</a:t>
            </a:r>
            <a:endParaRPr lang="en-US" dirty="0" smtClean="0">
              <a:ea typeface="ヒラギノ角ゴ Pro W3"/>
            </a:endParaRPr>
          </a:p>
          <a:p>
            <a:pPr marL="457200" lvl="1" indent="0">
              <a:buClr>
                <a:schemeClr val="tx1"/>
              </a:buClr>
              <a:buNone/>
            </a:pPr>
            <a:r>
              <a:rPr lang="en-US" dirty="0" err="1" smtClean="0">
                <a:ea typeface="ヒラギノ角ゴ Pro W3"/>
              </a:rPr>
              <a:t>Diedre</a:t>
            </a:r>
            <a:r>
              <a:rPr lang="en-US" dirty="0" smtClean="0">
                <a:ea typeface="ヒラギノ角ゴ Pro W3"/>
              </a:rPr>
              <a:t> </a:t>
            </a:r>
            <a:r>
              <a:rPr lang="en-US" dirty="0" err="1" smtClean="0">
                <a:ea typeface="ヒラギノ角ゴ Pro W3"/>
              </a:rPr>
              <a:t>Kobuke</a:t>
            </a:r>
            <a:r>
              <a:rPr lang="en-US" dirty="0" smtClean="0">
                <a:ea typeface="ヒラギノ角ゴ Pro W3"/>
              </a:rPr>
              <a:t>	385-7831 </a:t>
            </a:r>
            <a:r>
              <a:rPr lang="en-US" dirty="0" smtClean="0">
                <a:ea typeface="ヒラギノ角ゴ Pro W3"/>
                <a:hlinkClick r:id="rId5"/>
              </a:rPr>
              <a:t>diedre.kobuke@oxnard.org</a:t>
            </a:r>
            <a:endParaRPr lang="en-US" dirty="0" smtClean="0">
              <a:ea typeface="ヒラギノ角ゴ Pro W3"/>
            </a:endParaRPr>
          </a:p>
          <a:p>
            <a:pPr marL="457200" lvl="1" indent="0">
              <a:buClr>
                <a:schemeClr val="tx1"/>
              </a:buClr>
              <a:buNone/>
            </a:pPr>
            <a:r>
              <a:rPr lang="en-US" dirty="0" smtClean="0">
                <a:ea typeface="ヒラギノ角ゴ Pro W3"/>
              </a:rPr>
              <a:t>Brenda Lopez	385-8092 </a:t>
            </a:r>
            <a:r>
              <a:rPr lang="en-US" dirty="0" smtClean="0">
                <a:ea typeface="ヒラギノ角ゴ Pro W3"/>
                <a:hlinkClick r:id="rId6"/>
              </a:rPr>
              <a:t>brenda.lopez@oxnard.org</a:t>
            </a:r>
            <a:endParaRPr lang="en-US" dirty="0" smtClean="0">
              <a:ea typeface="ヒラギノ角ゴ Pro W3"/>
            </a:endParaRPr>
          </a:p>
          <a:p>
            <a:pPr marL="457200" lvl="1" indent="0">
              <a:buClr>
                <a:schemeClr val="tx1"/>
              </a:buClr>
              <a:buNone/>
            </a:pPr>
            <a:endParaRPr lang="en-US" dirty="0" smtClean="0">
              <a:ea typeface="ヒラギノ角ゴ Pro W3"/>
            </a:endParaRPr>
          </a:p>
        </p:txBody>
      </p:sp>
    </p:spTree>
    <p:extLst>
      <p:ext uri="{BB962C8B-B14F-4D97-AF65-F5344CB8AC3E}">
        <p14:creationId xmlns:p14="http://schemas.microsoft.com/office/powerpoint/2010/main" val="706789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19400"/>
            <a:ext cx="8458200" cy="2819400"/>
          </a:xfrm>
        </p:spPr>
        <p:txBody>
          <a:bodyPr/>
          <a:lstStyle/>
          <a:p>
            <a:pPr marL="457200" lvl="1" indent="0" algn="ctr"/>
            <a:r>
              <a:rPr lang="en-US" sz="6600" cap="none" dirty="0" smtClean="0">
                <a:ea typeface="ヒラギノ角ゴ Pro W3"/>
                <a:cs typeface="ヒラギノ角ゴ Pro W3"/>
              </a:rPr>
              <a:t>QUESTIONS?</a:t>
            </a:r>
            <a:br>
              <a:rPr lang="en-US" sz="6600" cap="none" dirty="0" smtClean="0">
                <a:ea typeface="ヒラギノ角ゴ Pro W3"/>
                <a:cs typeface="ヒラギノ角ゴ Pro W3"/>
              </a:rPr>
            </a:br>
            <a:r>
              <a:rPr lang="en-US" sz="2800" cap="none" dirty="0" smtClean="0">
                <a:ea typeface="ヒラギノ角ゴ Pro W3"/>
                <a:cs typeface="ヒラギノ角ゴ Pro W3"/>
              </a:rPr>
              <a:t/>
            </a:r>
            <a:br>
              <a:rPr lang="en-US" sz="2800" cap="none" dirty="0" smtClean="0">
                <a:ea typeface="ヒラギノ角ゴ Pro W3"/>
                <a:cs typeface="ヒラギノ角ゴ Pro W3"/>
              </a:rPr>
            </a:br>
            <a:endParaRPr lang="en-US" sz="2800" cap="none" dirty="0" smtClean="0">
              <a:ea typeface="ヒラギノ角ゴ Pro W3"/>
              <a:cs typeface="ヒラギノ角ゴ Pro W3"/>
            </a:endParaRPr>
          </a:p>
        </p:txBody>
      </p:sp>
      <p:sp>
        <p:nvSpPr>
          <p:cNvPr id="36866" name="Footer Placeholder 3"/>
          <p:cNvSpPr txBox="1">
            <a:spLocks/>
          </p:cNvSpPr>
          <p:nvPr/>
        </p:nvSpPr>
        <p:spPr bwMode="auto">
          <a:xfrm>
            <a:off x="228600" y="5943600"/>
            <a:ext cx="5715000" cy="609600"/>
          </a:xfrm>
          <a:prstGeom prst="rect">
            <a:avLst/>
          </a:prstGeom>
          <a:noFill/>
          <a:ln w="9525">
            <a:noFill/>
            <a:miter lim="800000"/>
            <a:headEnd/>
            <a:tailEnd/>
          </a:ln>
        </p:spPr>
        <p:txBody>
          <a:bodyPr/>
          <a:lstStyle/>
          <a:p>
            <a:r>
              <a:rPr lang="en-US" sz="1400" dirty="0">
                <a:solidFill>
                  <a:schemeClr val="bg1"/>
                </a:solidFill>
              </a:rPr>
              <a:t>FY 2013-2018 CONSOLIDATED PLAN</a:t>
            </a:r>
          </a:p>
          <a:p>
            <a:r>
              <a:rPr lang="en-US" sz="1400" dirty="0">
                <a:solidFill>
                  <a:schemeClr val="bg1"/>
                </a:solidFill>
              </a:rPr>
              <a:t>FY </a:t>
            </a:r>
            <a:r>
              <a:rPr lang="en-US" sz="1400" dirty="0" smtClean="0">
                <a:solidFill>
                  <a:schemeClr val="bg1"/>
                </a:solidFill>
              </a:rPr>
              <a:t>2017-2018 </a:t>
            </a:r>
            <a:r>
              <a:rPr lang="en-US" sz="1400" dirty="0">
                <a:solidFill>
                  <a:schemeClr val="bg1"/>
                </a:solidFill>
              </a:rPr>
              <a:t>ACTION PLAN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2400" b="1" cap="none" dirty="0" smtClean="0">
                <a:ea typeface="ヒラギノ角ゴ Pro W3"/>
                <a:cs typeface="ヒラギノ角ゴ Pro W3"/>
              </a:rPr>
              <a:t/>
            </a:r>
            <a:br>
              <a:rPr lang="en-US" sz="2400" b="1" cap="none" dirty="0" smtClean="0">
                <a:ea typeface="ヒラギノ角ゴ Pro W3"/>
                <a:cs typeface="ヒラギノ角ゴ Pro W3"/>
              </a:rPr>
            </a:br>
            <a:r>
              <a:rPr lang="en-US" sz="2400" b="1" cap="none" dirty="0" smtClean="0">
                <a:ea typeface="ヒラギノ角ゴ Pro W3"/>
                <a:cs typeface="ヒラギノ角ゴ Pro W3"/>
              </a:rPr>
              <a:t>PROJECTED 2017-2018 HOME ALLOCATION</a:t>
            </a:r>
            <a:br>
              <a:rPr lang="en-US" sz="2400" b="1" cap="none" dirty="0" smtClean="0">
                <a:ea typeface="ヒラギノ角ゴ Pro W3"/>
                <a:cs typeface="ヒラギノ角ゴ Pro W3"/>
              </a:rPr>
            </a:br>
            <a:endParaRPr lang="en-US" sz="2400" b="1" cap="none" dirty="0" smtClean="0">
              <a:ea typeface="ヒラギノ角ゴ Pro W3"/>
              <a:cs typeface="ヒラギノ角ゴ Pro W3"/>
            </a:endParaRPr>
          </a:p>
        </p:txBody>
      </p:sp>
      <p:sp>
        <p:nvSpPr>
          <p:cNvPr id="15362" name="Content Placeholder 2"/>
          <p:cNvSpPr>
            <a:spLocks noGrp="1"/>
          </p:cNvSpPr>
          <p:nvPr>
            <p:ph idx="1"/>
          </p:nvPr>
        </p:nvSpPr>
        <p:spPr>
          <a:xfrm>
            <a:off x="606710" y="1066800"/>
            <a:ext cx="7848600" cy="4419600"/>
          </a:xfrm>
        </p:spPr>
        <p:txBody>
          <a:bodyPr/>
          <a:lstStyle/>
          <a:p>
            <a:pPr marL="0" indent="0">
              <a:buFontTx/>
              <a:buNone/>
            </a:pPr>
            <a:r>
              <a:rPr lang="en-US" b="1" dirty="0" smtClean="0">
                <a:ea typeface="ヒラギノ角ゴ Pro W3"/>
                <a:cs typeface="ヒラギノ角ゴ Pro W3"/>
              </a:rPr>
              <a:t>Projected HOME funding for 2017-18: $536,239</a:t>
            </a:r>
          </a:p>
          <a:p>
            <a:pPr marL="0" indent="0">
              <a:buFontTx/>
              <a:buNone/>
            </a:pPr>
            <a:endParaRPr lang="en-US" sz="2200" b="1" dirty="0" smtClean="0">
              <a:ea typeface="ヒラギノ角ゴ Pro W3"/>
              <a:cs typeface="ヒラギノ角ゴ Pro W3"/>
            </a:endParaRPr>
          </a:p>
          <a:p>
            <a:pPr marL="0" indent="0">
              <a:lnSpc>
                <a:spcPct val="115000"/>
              </a:lnSpc>
              <a:buFont typeface="Gill Sans MT" pitchFamily="34" charset="0"/>
              <a:buAutoNum type="arabicPeriod"/>
            </a:pPr>
            <a:r>
              <a:rPr lang="en-US" sz="2200" b="1" dirty="0" smtClean="0">
                <a:ea typeface="ヒラギノ角ゴ Pro W3"/>
                <a:cs typeface="ヒラギノ角ゴ Pro W3"/>
              </a:rPr>
              <a:t>  10% - Administration, maximum amount: $53,624</a:t>
            </a:r>
          </a:p>
          <a:p>
            <a:pPr marL="0" indent="0">
              <a:lnSpc>
                <a:spcPct val="115000"/>
              </a:lnSpc>
              <a:buFont typeface="Gill Sans MT" pitchFamily="34" charset="0"/>
              <a:buAutoNum type="arabicPeriod"/>
            </a:pPr>
            <a:r>
              <a:rPr lang="en-US" sz="2200" b="1" dirty="0" smtClean="0">
                <a:ea typeface="ヒラギノ角ゴ Pro W3"/>
                <a:cs typeface="ヒラギノ角ゴ Pro W3"/>
              </a:rPr>
              <a:t>  15% - CHDO set-asides, minimum amount: $80,436</a:t>
            </a:r>
          </a:p>
          <a:p>
            <a:pPr marL="0" indent="0">
              <a:lnSpc>
                <a:spcPct val="115000"/>
              </a:lnSpc>
              <a:buFont typeface="Gill Sans MT" pitchFamily="34" charset="0"/>
              <a:buAutoNum type="arabicPeriod"/>
            </a:pPr>
            <a:r>
              <a:rPr lang="en-US" sz="2200" b="1" dirty="0" smtClean="0">
                <a:ea typeface="ヒラギノ角ゴ Pro W3"/>
                <a:cs typeface="ヒラギノ角ゴ Pro W3"/>
              </a:rPr>
              <a:t>  5% - CHDO Operations, maximum amount: $26,812</a:t>
            </a:r>
          </a:p>
          <a:p>
            <a:pPr marL="0" indent="0">
              <a:lnSpc>
                <a:spcPct val="115000"/>
              </a:lnSpc>
              <a:buFont typeface="Gill Sans MT" pitchFamily="34" charset="0"/>
              <a:buAutoNum type="arabicPeriod"/>
            </a:pPr>
            <a:r>
              <a:rPr lang="en-US" sz="2200" b="1" dirty="0" smtClean="0">
                <a:ea typeface="ヒラギノ角ゴ Pro W3"/>
                <a:cs typeface="ヒラギノ角ゴ Pro W3"/>
              </a:rPr>
              <a:t>  Balance available for All HOME projects: </a:t>
            </a:r>
            <a:r>
              <a:rPr lang="en-US" sz="2200" b="1" dirty="0">
                <a:ea typeface="ヒラギノ角ゴ Pro W3"/>
                <a:cs typeface="ヒラギノ角ゴ Pro W3"/>
              </a:rPr>
              <a:t> </a:t>
            </a:r>
            <a:r>
              <a:rPr lang="en-US" sz="2200" b="1" dirty="0" smtClean="0">
                <a:ea typeface="ヒラギノ角ゴ Pro W3"/>
                <a:cs typeface="ヒラギノ角ゴ Pro W3"/>
              </a:rPr>
              <a:t>                       </a:t>
            </a:r>
          </a:p>
          <a:p>
            <a:pPr marL="0" indent="0">
              <a:lnSpc>
                <a:spcPct val="115000"/>
              </a:lnSpc>
              <a:buNone/>
            </a:pPr>
            <a:r>
              <a:rPr lang="en-US" sz="2200" b="1" dirty="0" smtClean="0">
                <a:ea typeface="ヒラギノ角ゴ Pro W3"/>
                <a:cs typeface="ヒラギノ角ゴ Pro W3"/>
              </a:rPr>
              <a:t>                           up to $375,367</a:t>
            </a:r>
          </a:p>
          <a:p>
            <a:pPr marL="0" indent="0">
              <a:buFont typeface="Gill Sans MT" pitchFamily="34" charset="0"/>
              <a:buAutoNum type="arabicPeriod"/>
            </a:pPr>
            <a:endParaRPr lang="en-US" b="1" dirty="0" smtClean="0">
              <a:ea typeface="ヒラギノ角ゴ Pro W3"/>
              <a:cs typeface="ヒラギノ角ゴ Pro W3"/>
            </a:endParaRPr>
          </a:p>
          <a:p>
            <a:pPr marL="0" indent="0" algn="ctr">
              <a:buFontTx/>
              <a:buNone/>
            </a:pPr>
            <a:r>
              <a:rPr lang="en-US" sz="2000" dirty="0" smtClean="0">
                <a:ea typeface="ヒラギノ角ゴ Pro W3"/>
                <a:cs typeface="ヒラギノ角ゴ Pro W3"/>
              </a:rPr>
              <a:t>(Adjustments will be done automatically when City </a:t>
            </a:r>
          </a:p>
          <a:p>
            <a:pPr marL="0" indent="0" algn="ctr">
              <a:buFontTx/>
              <a:buNone/>
            </a:pPr>
            <a:r>
              <a:rPr lang="en-US" sz="2000" dirty="0" smtClean="0">
                <a:ea typeface="ヒラギノ角ゴ Pro W3"/>
                <a:cs typeface="ヒラギノ角ゴ Pro W3"/>
              </a:rPr>
              <a:t>receives final FY 2017-18 HUD allocation amounts)</a:t>
            </a:r>
          </a:p>
          <a:p>
            <a:pPr marL="0" indent="0"/>
            <a:endParaRPr lang="en-US" sz="2000" b="1" dirty="0" smtClean="0">
              <a:ea typeface="ヒラギノ角ゴ Pro W3"/>
              <a:cs typeface="ヒラギノ角ゴ Pro W3"/>
            </a:endParaRPr>
          </a:p>
          <a:p>
            <a:pPr marL="0" indent="0">
              <a:buFontTx/>
              <a:buNone/>
            </a:pPr>
            <a:endParaRPr lang="en-US" sz="2000" b="1" dirty="0" smtClean="0">
              <a:ea typeface="ヒラギノ角ゴ Pro W3"/>
              <a:cs typeface="ヒラギノ角ゴ Pro W3"/>
            </a:endParaRPr>
          </a:p>
        </p:txBody>
      </p:sp>
      <p:sp>
        <p:nvSpPr>
          <p:cNvPr id="4" name="Slide Number Placeholder 3"/>
          <p:cNvSpPr>
            <a:spLocks noGrp="1"/>
          </p:cNvSpPr>
          <p:nvPr>
            <p:ph type="sldNum" sz="quarter" idx="12"/>
          </p:nvPr>
        </p:nvSpPr>
        <p:spPr/>
        <p:txBody>
          <a:bodyPr/>
          <a:lstStyle/>
          <a:p>
            <a:pPr>
              <a:defRPr/>
            </a:pPr>
            <a:fld id="{B41AAE36-6CAB-4927-9CB3-42667FC9C80B}"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2200" b="1" dirty="0" smtClean="0"/>
              <a:t>Home administrative requirements </a:t>
            </a:r>
            <a:endParaRPr lang="en-US" sz="2200" b="1" dirty="0"/>
          </a:p>
        </p:txBody>
      </p:sp>
      <p:sp>
        <p:nvSpPr>
          <p:cNvPr id="3" name="Content Placeholder 2"/>
          <p:cNvSpPr>
            <a:spLocks noGrp="1"/>
          </p:cNvSpPr>
          <p:nvPr>
            <p:ph idx="1"/>
          </p:nvPr>
        </p:nvSpPr>
        <p:spPr>
          <a:xfrm>
            <a:off x="381000" y="1043790"/>
            <a:ext cx="8305800" cy="5211763"/>
          </a:xfrm>
        </p:spPr>
        <p:txBody>
          <a:bodyPr/>
          <a:lstStyle/>
          <a:p>
            <a:pPr>
              <a:defRPr/>
            </a:pPr>
            <a:r>
              <a:rPr lang="en-US" sz="2000" b="1" dirty="0" smtClean="0"/>
              <a:t>Eligible administrative and planning costs include expenditures for:</a:t>
            </a:r>
          </a:p>
          <a:p>
            <a:pPr lvl="1">
              <a:buFont typeface="Arial" panose="020B0604020202020204" pitchFamily="34" charset="0"/>
              <a:buChar char="•"/>
              <a:defRPr/>
            </a:pPr>
            <a:r>
              <a:rPr lang="en-US" sz="1700" dirty="0" smtClean="0"/>
              <a:t>Salaries, wages, and related costs of PJ staffs responsible for HOME program administration</a:t>
            </a:r>
          </a:p>
          <a:p>
            <a:pPr lvl="1">
              <a:buFont typeface="Arial" panose="020B0604020202020204" pitchFamily="34" charset="0"/>
              <a:buChar char="•"/>
              <a:defRPr/>
            </a:pPr>
            <a:r>
              <a:rPr lang="en-US" sz="1700" dirty="0" smtClean="0"/>
              <a:t>Public Information</a:t>
            </a:r>
          </a:p>
          <a:p>
            <a:pPr lvl="1">
              <a:buFont typeface="Arial" panose="020B0604020202020204" pitchFamily="34" charset="0"/>
              <a:buChar char="•"/>
              <a:defRPr/>
            </a:pPr>
            <a:r>
              <a:rPr lang="en-US" sz="1700" dirty="0" smtClean="0"/>
              <a:t>Fair Housing (24 CFR part 91)</a:t>
            </a:r>
          </a:p>
          <a:p>
            <a:pPr lvl="1">
              <a:buFont typeface="Arial" panose="020B0604020202020204" pitchFamily="34" charset="0"/>
              <a:buChar char="•"/>
              <a:defRPr/>
            </a:pPr>
            <a:r>
              <a:rPr lang="en-US" sz="1700" dirty="0" smtClean="0"/>
              <a:t>Indirect Costs (2 CR part 200)</a:t>
            </a:r>
          </a:p>
          <a:p>
            <a:pPr lvl="1">
              <a:buFont typeface="Arial" panose="020B0604020202020204" pitchFamily="34" charset="0"/>
              <a:buChar char="•"/>
              <a:defRPr/>
            </a:pPr>
            <a:r>
              <a:rPr lang="en-US" sz="1700" dirty="0" smtClean="0"/>
              <a:t>Preparation of consolidated plan </a:t>
            </a:r>
          </a:p>
          <a:p>
            <a:pPr lvl="1">
              <a:buFont typeface="Arial" panose="020B0604020202020204" pitchFamily="34" charset="0"/>
              <a:buChar char="•"/>
              <a:defRPr/>
            </a:pPr>
            <a:r>
              <a:rPr lang="en-US" sz="1700" dirty="0" smtClean="0"/>
              <a:t>Preserving affordable housing already assisted with HOME funds</a:t>
            </a:r>
          </a:p>
          <a:p>
            <a:pPr lvl="1">
              <a:buFont typeface="Arial" panose="020B0604020202020204" pitchFamily="34" charset="0"/>
              <a:buChar char="•"/>
              <a:defRPr/>
            </a:pPr>
            <a:r>
              <a:rPr lang="en-US" sz="1700" dirty="0" smtClean="0"/>
              <a:t>Other Federal requirements </a:t>
            </a:r>
          </a:p>
          <a:p>
            <a:pPr marL="457200" lvl="1" indent="0">
              <a:buNone/>
              <a:defRPr/>
            </a:pPr>
            <a:endParaRPr lang="en-US" sz="1700" b="1" dirty="0" smtClean="0"/>
          </a:p>
          <a:p>
            <a:pPr>
              <a:defRPr/>
            </a:pPr>
            <a:r>
              <a:rPr lang="en-US" sz="2000" b="1" dirty="0" smtClean="0"/>
              <a:t>Required match: </a:t>
            </a:r>
          </a:p>
          <a:p>
            <a:pPr lvl="1">
              <a:defRPr/>
            </a:pPr>
            <a:r>
              <a:rPr lang="en-US" sz="1600" dirty="0" smtClean="0"/>
              <a:t>HOME program requires PJs to contribute an amount equal to no less than 25% of the total HOME funds draw down for project costs</a:t>
            </a:r>
          </a:p>
          <a:p>
            <a:pPr marL="0" indent="0">
              <a:buFontTx/>
              <a:buNone/>
              <a:defRPr/>
            </a:pPr>
            <a:endParaRPr lang="en-US" sz="1600" dirty="0"/>
          </a:p>
        </p:txBody>
      </p:sp>
      <p:sp>
        <p:nvSpPr>
          <p:cNvPr id="4" name="Slide Number Placeholder 3"/>
          <p:cNvSpPr>
            <a:spLocks noGrp="1"/>
          </p:cNvSpPr>
          <p:nvPr>
            <p:ph type="sldNum" sz="quarter" idx="12"/>
          </p:nvPr>
        </p:nvSpPr>
        <p:spPr/>
        <p:txBody>
          <a:bodyPr/>
          <a:lstStyle/>
          <a:p>
            <a:pPr>
              <a:defRPr/>
            </a:pPr>
            <a:fld id="{9D05AFCA-793F-41C5-9E33-E10ADEF96531}" type="slidenum">
              <a:rPr lang="en-US" smtClean="0"/>
              <a:pPr>
                <a:defRPr/>
              </a:pPr>
              <a:t>4</a:t>
            </a:fld>
            <a:endParaRPr lang="en-US" dirty="0"/>
          </a:p>
        </p:txBody>
      </p:sp>
    </p:spTree>
    <p:extLst>
      <p:ext uri="{BB962C8B-B14F-4D97-AF65-F5344CB8AC3E}">
        <p14:creationId xmlns:p14="http://schemas.microsoft.com/office/powerpoint/2010/main" val="1873539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bwMode="auto"/>
        <p:txBody>
          <a:bodyPr>
            <a:normAutofit/>
          </a:bodyPr>
          <a:lstStyle/>
          <a:p>
            <a:r>
              <a:rPr lang="en-US" sz="2200" b="1" cap="none" dirty="0" smtClean="0">
                <a:ea typeface="ヒラギノ角ゴ Pro W3"/>
                <a:cs typeface="ヒラギノ角ゴ Pro W3"/>
              </a:rPr>
              <a:t>HOME PROGRAM PARTNERS</a:t>
            </a:r>
          </a:p>
        </p:txBody>
      </p:sp>
      <p:sp>
        <p:nvSpPr>
          <p:cNvPr id="18434" name="Content Placeholder 2"/>
          <p:cNvSpPr>
            <a:spLocks noGrp="1"/>
          </p:cNvSpPr>
          <p:nvPr>
            <p:ph idx="1"/>
          </p:nvPr>
        </p:nvSpPr>
        <p:spPr>
          <a:xfrm>
            <a:off x="537702" y="1219201"/>
            <a:ext cx="8610600" cy="4191000"/>
          </a:xfrm>
        </p:spPr>
        <p:txBody>
          <a:bodyPr/>
          <a:lstStyle/>
          <a:p>
            <a:pPr marL="0" indent="0">
              <a:buFontTx/>
              <a:buNone/>
            </a:pPr>
            <a:r>
              <a:rPr lang="en-US" b="1" dirty="0" smtClean="0">
                <a:ea typeface="ヒラギノ角ゴ Pro W3"/>
                <a:cs typeface="ヒラギノ角ゴ Pro W3"/>
              </a:rPr>
              <a:t>Key partners:</a:t>
            </a:r>
          </a:p>
          <a:p>
            <a:r>
              <a:rPr lang="en-US" dirty="0" smtClean="0">
                <a:ea typeface="ヒラギノ角ゴ Pro W3"/>
                <a:cs typeface="ヒラギノ角ゴ Pro W3"/>
              </a:rPr>
              <a:t>Participating Jurisdiction (“PJ” – the City of Oxnard) </a:t>
            </a:r>
          </a:p>
          <a:p>
            <a:r>
              <a:rPr lang="en-US" dirty="0" smtClean="0">
                <a:ea typeface="ヒラギノ角ゴ Pro W3"/>
                <a:cs typeface="ヒラギノ角ゴ Pro W3"/>
              </a:rPr>
              <a:t>Sub-recipients of HOME funding </a:t>
            </a:r>
          </a:p>
          <a:p>
            <a:r>
              <a:rPr lang="en-US" dirty="0" smtClean="0">
                <a:ea typeface="ヒラギノ角ゴ Pro W3"/>
                <a:cs typeface="ヒラギノ角ゴ Pro W3"/>
              </a:rPr>
              <a:t>Community-Housing Development Organizations (CHDOs)</a:t>
            </a:r>
          </a:p>
          <a:p>
            <a:r>
              <a:rPr lang="en-US" dirty="0" smtClean="0">
                <a:ea typeface="ヒラギノ角ゴ Pro W3"/>
                <a:cs typeface="ヒラギノ角ゴ Pro W3"/>
              </a:rPr>
              <a:t>Third-Party Contractors</a:t>
            </a:r>
          </a:p>
          <a:p>
            <a:r>
              <a:rPr lang="en-US" dirty="0" smtClean="0">
                <a:ea typeface="ヒラギノ角ゴ Pro W3"/>
                <a:cs typeface="ヒラギノ角ゴ Pro W3"/>
              </a:rPr>
              <a:t>Private Lenders</a:t>
            </a:r>
          </a:p>
          <a:p>
            <a:r>
              <a:rPr lang="en-US" dirty="0" smtClean="0">
                <a:ea typeface="ヒラギノ角ゴ Pro W3"/>
                <a:cs typeface="ヒラギノ角ゴ Pro W3"/>
              </a:rPr>
              <a:t>Developers, owners, and sponsors of housing for low- and moderate- income families</a:t>
            </a:r>
          </a:p>
        </p:txBody>
      </p:sp>
      <p:sp>
        <p:nvSpPr>
          <p:cNvPr id="4" name="Slide Number Placeholder 3"/>
          <p:cNvSpPr>
            <a:spLocks noGrp="1"/>
          </p:cNvSpPr>
          <p:nvPr>
            <p:ph type="sldNum" sz="quarter" idx="12"/>
          </p:nvPr>
        </p:nvSpPr>
        <p:spPr/>
        <p:txBody>
          <a:bodyPr/>
          <a:lstStyle/>
          <a:p>
            <a:pPr>
              <a:defRPr/>
            </a:pPr>
            <a:fld id="{BE22EBFA-3CD3-4A20-81D2-2C8754DC6311}"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2200" b="1" dirty="0" smtClean="0"/>
              <a:t>Eligible HOME activities and costs</a:t>
            </a:r>
            <a:endParaRPr lang="en-US" sz="2200" b="1" dirty="0"/>
          </a:p>
        </p:txBody>
      </p:sp>
      <p:sp>
        <p:nvSpPr>
          <p:cNvPr id="3" name="Content Placeholder 2"/>
          <p:cNvSpPr>
            <a:spLocks noGrp="1"/>
          </p:cNvSpPr>
          <p:nvPr>
            <p:ph idx="1"/>
          </p:nvPr>
        </p:nvSpPr>
        <p:spPr>
          <a:xfrm>
            <a:off x="554954" y="1052416"/>
            <a:ext cx="7239000" cy="5348384"/>
          </a:xfrm>
        </p:spPr>
        <p:txBody>
          <a:bodyPr/>
          <a:lstStyle/>
          <a:p>
            <a:pPr marL="0" indent="0" algn="just">
              <a:buFontTx/>
              <a:buNone/>
              <a:defRPr/>
            </a:pPr>
            <a:r>
              <a:rPr lang="en-US" sz="1600" b="1" dirty="0" smtClean="0"/>
              <a:t>HOME funds can be used to support four general affordable housing activities</a:t>
            </a:r>
            <a:r>
              <a:rPr lang="en-US" sz="1600" dirty="0" smtClean="0"/>
              <a:t>:</a:t>
            </a:r>
          </a:p>
          <a:p>
            <a:pPr algn="just">
              <a:defRPr/>
            </a:pPr>
            <a:r>
              <a:rPr lang="en-US" sz="1600" dirty="0" smtClean="0"/>
              <a:t>Homeowner rehabilitation                          </a:t>
            </a:r>
          </a:p>
          <a:p>
            <a:pPr algn="just">
              <a:defRPr/>
            </a:pPr>
            <a:r>
              <a:rPr lang="en-US" sz="1600" dirty="0" smtClean="0"/>
              <a:t>Homebuyer activities</a:t>
            </a:r>
          </a:p>
          <a:p>
            <a:pPr algn="just">
              <a:defRPr/>
            </a:pPr>
            <a:r>
              <a:rPr lang="en-US" sz="1600" dirty="0" smtClean="0"/>
              <a:t>Rental Housing</a:t>
            </a:r>
          </a:p>
          <a:p>
            <a:pPr algn="just">
              <a:defRPr/>
            </a:pPr>
            <a:r>
              <a:rPr lang="en-US" sz="1600" dirty="0" smtClean="0"/>
              <a:t>Tenant-based rental assistance (TBRA)</a:t>
            </a:r>
          </a:p>
          <a:p>
            <a:pPr marL="0" indent="0" algn="just">
              <a:buFontTx/>
              <a:buNone/>
              <a:defRPr/>
            </a:pPr>
            <a:r>
              <a:rPr lang="en-US" sz="1000" dirty="0"/>
              <a:t> </a:t>
            </a:r>
            <a:endParaRPr lang="en-US" sz="1000" dirty="0" smtClean="0"/>
          </a:p>
          <a:p>
            <a:pPr marL="0" indent="0" algn="just">
              <a:buFontTx/>
              <a:buNone/>
              <a:defRPr/>
            </a:pPr>
            <a:r>
              <a:rPr lang="en-US" sz="1600" b="1" dirty="0"/>
              <a:t>Eligible </a:t>
            </a:r>
            <a:r>
              <a:rPr lang="en-US" sz="1600" b="1" dirty="0" smtClean="0"/>
              <a:t>Costs- </a:t>
            </a:r>
            <a:r>
              <a:rPr lang="en-US" sz="1600" dirty="0" smtClean="0"/>
              <a:t>Depend on nature of program activity. Generally funds can be used:</a:t>
            </a:r>
          </a:p>
          <a:p>
            <a:pPr algn="just">
              <a:defRPr/>
            </a:pPr>
            <a:r>
              <a:rPr lang="en-US" sz="1600" dirty="0" smtClean="0"/>
              <a:t>Hard and Soft costs for:</a:t>
            </a:r>
            <a:endParaRPr lang="en-US" sz="1600" dirty="0"/>
          </a:p>
          <a:p>
            <a:pPr marL="0" indent="0" algn="just">
              <a:buNone/>
              <a:defRPr/>
            </a:pPr>
            <a:r>
              <a:rPr lang="en-US" sz="1600" dirty="0" smtClean="0"/>
              <a:t>          -New construction     -Rehabilitation    -Reconstruction     -Conversion</a:t>
            </a:r>
            <a:endParaRPr lang="en-US" sz="1600" dirty="0"/>
          </a:p>
          <a:p>
            <a:pPr algn="just">
              <a:buFont typeface="Arial" panose="020B0604020202020204" pitchFamily="34" charset="0"/>
              <a:buChar char="•"/>
              <a:defRPr/>
            </a:pPr>
            <a:r>
              <a:rPr lang="en-US" sz="1600" dirty="0" smtClean="0"/>
              <a:t>Improvements on HOME project site </a:t>
            </a:r>
            <a:endParaRPr lang="en-US" sz="1600" dirty="0"/>
          </a:p>
          <a:p>
            <a:pPr algn="just">
              <a:buFont typeface="Arial" panose="020B0604020202020204" pitchFamily="34" charset="0"/>
              <a:buChar char="•"/>
              <a:defRPr/>
            </a:pPr>
            <a:r>
              <a:rPr lang="en-US" sz="1600" dirty="0"/>
              <a:t>Acquisition </a:t>
            </a:r>
            <a:r>
              <a:rPr lang="en-US" sz="1600" dirty="0" smtClean="0"/>
              <a:t>(construction must begin within 12 months)</a:t>
            </a:r>
          </a:p>
          <a:p>
            <a:pPr marL="0" indent="0" algn="just">
              <a:buNone/>
              <a:defRPr/>
            </a:pPr>
            <a:r>
              <a:rPr lang="en-US" sz="1600" dirty="0" smtClean="0"/>
              <a:t>           -Vacant land       -Improved land</a:t>
            </a:r>
            <a:endParaRPr lang="en-US" sz="1600" dirty="0"/>
          </a:p>
          <a:p>
            <a:pPr algn="just">
              <a:buFont typeface="Arial" panose="020B0604020202020204" pitchFamily="34" charset="0"/>
              <a:buChar char="•"/>
              <a:defRPr/>
            </a:pPr>
            <a:r>
              <a:rPr lang="en-US" sz="1600" dirty="0" smtClean="0"/>
              <a:t>Demolition</a:t>
            </a:r>
            <a:endParaRPr lang="en-US" sz="1600" dirty="0"/>
          </a:p>
          <a:p>
            <a:pPr algn="just">
              <a:buFont typeface="Arial" panose="020B0604020202020204" pitchFamily="34" charset="0"/>
              <a:buChar char="•"/>
              <a:defRPr/>
            </a:pPr>
            <a:r>
              <a:rPr lang="en-US" sz="1600" dirty="0"/>
              <a:t>Relocation Costs</a:t>
            </a:r>
          </a:p>
          <a:p>
            <a:pPr algn="just">
              <a:buFont typeface="Arial" panose="020B0604020202020204" pitchFamily="34" charset="0"/>
              <a:buChar char="•"/>
              <a:defRPr/>
            </a:pPr>
            <a:r>
              <a:rPr lang="en-US" sz="1600" dirty="0" smtClean="0"/>
              <a:t>Refinancing</a:t>
            </a:r>
          </a:p>
          <a:p>
            <a:pPr algn="just">
              <a:buFont typeface="Arial" panose="020B0604020202020204" pitchFamily="34" charset="0"/>
              <a:buChar char="•"/>
              <a:defRPr/>
            </a:pPr>
            <a:r>
              <a:rPr lang="en-US" sz="1600" dirty="0" smtClean="0"/>
              <a:t>Capitalization of Project reserves (limited to 18 months)</a:t>
            </a:r>
            <a:endParaRPr lang="en-US" sz="1600" dirty="0"/>
          </a:p>
          <a:p>
            <a:pPr algn="just">
              <a:buFont typeface="Arial" panose="020B0604020202020204" pitchFamily="34" charset="0"/>
              <a:buChar char="•"/>
              <a:defRPr/>
            </a:pPr>
            <a:r>
              <a:rPr lang="en-US" sz="1600" dirty="0"/>
              <a:t>Project-related soft costs</a:t>
            </a:r>
          </a:p>
          <a:p>
            <a:pPr marL="0" indent="0" algn="just">
              <a:buFontTx/>
              <a:buNone/>
              <a:defRPr/>
            </a:pPr>
            <a:endParaRPr lang="en-US" sz="1600" dirty="0" smtClean="0"/>
          </a:p>
          <a:p>
            <a:pPr marL="0" indent="0" algn="just">
              <a:buFontTx/>
              <a:buNone/>
              <a:defRPr/>
            </a:pPr>
            <a:endParaRPr lang="en-US" sz="1600" dirty="0"/>
          </a:p>
        </p:txBody>
      </p:sp>
      <p:sp>
        <p:nvSpPr>
          <p:cNvPr id="4" name="Slide Number Placeholder 3"/>
          <p:cNvSpPr>
            <a:spLocks noGrp="1"/>
          </p:cNvSpPr>
          <p:nvPr>
            <p:ph type="sldNum" sz="quarter" idx="12"/>
          </p:nvPr>
        </p:nvSpPr>
        <p:spPr/>
        <p:txBody>
          <a:bodyPr/>
          <a:lstStyle/>
          <a:p>
            <a:pPr>
              <a:defRPr/>
            </a:pPr>
            <a:fld id="{F56A94E1-DBF1-47CC-BE74-22F5B8AEDD48}"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2200" b="1" dirty="0" smtClean="0"/>
              <a:t>Home program requirements</a:t>
            </a:r>
            <a:endParaRPr lang="en-US" sz="2200" b="1" dirty="0"/>
          </a:p>
        </p:txBody>
      </p:sp>
      <p:sp>
        <p:nvSpPr>
          <p:cNvPr id="38914" name="Content Placeholder 2"/>
          <p:cNvSpPr>
            <a:spLocks noGrp="1"/>
          </p:cNvSpPr>
          <p:nvPr>
            <p:ph idx="1"/>
          </p:nvPr>
        </p:nvSpPr>
        <p:spPr>
          <a:xfrm>
            <a:off x="381000" y="1095546"/>
            <a:ext cx="8382000" cy="3781253"/>
          </a:xfrm>
        </p:spPr>
        <p:txBody>
          <a:bodyPr/>
          <a:lstStyle/>
          <a:p>
            <a:pPr algn="just">
              <a:buFont typeface="Arial" panose="020B0604020202020204" pitchFamily="34" charset="0"/>
              <a:buChar char="•"/>
              <a:defRPr/>
            </a:pPr>
            <a:r>
              <a:rPr lang="en-US" b="1" dirty="0"/>
              <a:t>Income Eligibility and </a:t>
            </a:r>
            <a:r>
              <a:rPr lang="en-US" b="1" dirty="0" smtClean="0"/>
              <a:t>Verification</a:t>
            </a:r>
          </a:p>
          <a:p>
            <a:pPr lvl="1" algn="just">
              <a:buFont typeface="Arial" panose="020B0604020202020204" pitchFamily="34" charset="0"/>
              <a:buChar char="•"/>
              <a:defRPr/>
            </a:pPr>
            <a:r>
              <a:rPr lang="en-US" sz="1600" dirty="0">
                <a:ea typeface="ヒラギノ角ゴ Pro W3"/>
              </a:rPr>
              <a:t>Timeframe for income source documentation is 2 months</a:t>
            </a:r>
          </a:p>
          <a:p>
            <a:pPr algn="just">
              <a:buFont typeface="Arial" panose="020B0604020202020204" pitchFamily="34" charset="0"/>
              <a:buChar char="•"/>
              <a:defRPr/>
            </a:pPr>
            <a:r>
              <a:rPr lang="en-US" b="1" dirty="0" smtClean="0"/>
              <a:t>Maximum per-unit subsidy amount</a:t>
            </a:r>
          </a:p>
          <a:p>
            <a:pPr lvl="1" algn="just">
              <a:buFont typeface="Arial" panose="020B0604020202020204" pitchFamily="34" charset="0"/>
              <a:buChar char="•"/>
              <a:defRPr/>
            </a:pPr>
            <a:r>
              <a:rPr lang="en-US" sz="1600" dirty="0" smtClean="0"/>
              <a:t>The maximum HOME per-unit subsidy may not be increased above 240% of the base limits authorized by section 221(d)(3)(ii) of the National Housing Act.</a:t>
            </a:r>
          </a:p>
          <a:p>
            <a:pPr algn="just">
              <a:buFont typeface="Arial" panose="020B0604020202020204" pitchFamily="34" charset="0"/>
              <a:buChar char="•"/>
              <a:defRPr/>
            </a:pPr>
            <a:r>
              <a:rPr lang="en-US" b="1" dirty="0" smtClean="0"/>
              <a:t>Underwriting &amp; subsidy layering</a:t>
            </a:r>
          </a:p>
          <a:p>
            <a:pPr lvl="1" algn="just">
              <a:buFont typeface="Arial" panose="020B0604020202020204" pitchFamily="34" charset="0"/>
              <a:buChar char="•"/>
              <a:defRPr/>
            </a:pPr>
            <a:r>
              <a:rPr lang="en-US" sz="1600" dirty="0" smtClean="0"/>
              <a:t>Before committing funds to a project, the PJ will evaluate a program to determine that there is a reasonable level of profit. </a:t>
            </a:r>
          </a:p>
          <a:p>
            <a:pPr lvl="1" algn="just">
              <a:buFont typeface="Arial" panose="020B0604020202020204" pitchFamily="34" charset="0"/>
              <a:buChar char="•"/>
              <a:defRPr/>
            </a:pPr>
            <a:r>
              <a:rPr lang="en-US" sz="1600" dirty="0" smtClean="0"/>
              <a:t>A review will be conducted of funding sources, use of funds, current market demand of the neighborhood where the project will be located, experience of the developer, financial capacity of the developer, and firm financial commitments for the project. </a:t>
            </a:r>
          </a:p>
          <a:p>
            <a:pPr lvl="2">
              <a:buFont typeface="Arial" panose="020B0604020202020204" pitchFamily="34" charset="0"/>
              <a:buChar char="•"/>
              <a:defRPr/>
            </a:pPr>
            <a:r>
              <a:rPr lang="en-US" sz="1600" dirty="0" smtClean="0"/>
              <a:t>If a project involves rehab of owner occupied housing: an underwriting analysis will be conducted only if the HOME funded rehab loan is an amortizing loan. Market analysis/evaluation of developer capacity not required</a:t>
            </a:r>
          </a:p>
          <a:p>
            <a:pPr lvl="2" algn="just">
              <a:buFont typeface="Arial" panose="020B0604020202020204" pitchFamily="34" charset="0"/>
              <a:buChar char="•"/>
              <a:defRPr/>
            </a:pPr>
            <a:r>
              <a:rPr lang="en-US" sz="1600" dirty="0" smtClean="0"/>
              <a:t>If a project involves HOME funded down payment assistance &amp; does not include a HOME funded development activity, a market analysis/evaluation of developer capacity is not required</a:t>
            </a:r>
            <a:endParaRPr lang="en-US" sz="1600" dirty="0"/>
          </a:p>
        </p:txBody>
      </p:sp>
      <p:sp>
        <p:nvSpPr>
          <p:cNvPr id="4" name="Slide Number Placeholder 3"/>
          <p:cNvSpPr>
            <a:spLocks noGrp="1"/>
          </p:cNvSpPr>
          <p:nvPr>
            <p:ph type="sldNum" sz="quarter" idx="12"/>
          </p:nvPr>
        </p:nvSpPr>
        <p:spPr/>
        <p:txBody>
          <a:bodyPr/>
          <a:lstStyle/>
          <a:p>
            <a:pPr>
              <a:defRPr/>
            </a:pPr>
            <a:fld id="{01053F18-CD94-4D2F-9BF5-FCABD034D363}" type="slidenum">
              <a:rPr lang="en-US" smtClean="0"/>
              <a:pPr>
                <a:defRPr/>
              </a:pPr>
              <a:t>7</a:t>
            </a:fld>
            <a:endParaRPr lang="en-US" dirty="0"/>
          </a:p>
        </p:txBody>
      </p:sp>
    </p:spTree>
    <p:extLst>
      <p:ext uri="{BB962C8B-B14F-4D97-AF65-F5344CB8AC3E}">
        <p14:creationId xmlns:p14="http://schemas.microsoft.com/office/powerpoint/2010/main" val="3118545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 PROGRAM REQUIREMENTS (CONT.)</a:t>
            </a:r>
            <a:endParaRPr lang="en-US" b="1" dirty="0"/>
          </a:p>
        </p:txBody>
      </p:sp>
      <p:sp>
        <p:nvSpPr>
          <p:cNvPr id="3" name="Content Placeholder 2"/>
          <p:cNvSpPr>
            <a:spLocks noGrp="1"/>
          </p:cNvSpPr>
          <p:nvPr>
            <p:ph idx="1"/>
          </p:nvPr>
        </p:nvSpPr>
        <p:spPr/>
        <p:txBody>
          <a:bodyPr/>
          <a:lstStyle/>
          <a:p>
            <a:pPr algn="just">
              <a:buFont typeface="Arial" panose="020B0604020202020204" pitchFamily="34" charset="0"/>
              <a:buChar char="•"/>
              <a:defRPr/>
            </a:pPr>
            <a:r>
              <a:rPr lang="en-US" b="1" dirty="0"/>
              <a:t>Gap </a:t>
            </a:r>
            <a:r>
              <a:rPr lang="en-US" b="1" dirty="0" smtClean="0"/>
              <a:t>Financing</a:t>
            </a:r>
            <a:endParaRPr lang="en-US" b="1" dirty="0"/>
          </a:p>
          <a:p>
            <a:r>
              <a:rPr lang="en-US" b="1" dirty="0"/>
              <a:t>Affordability </a:t>
            </a:r>
            <a:r>
              <a:rPr lang="en-US" b="1" dirty="0" smtClean="0"/>
              <a:t>Periods</a:t>
            </a:r>
          </a:p>
          <a:p>
            <a:r>
              <a:rPr lang="en-US" b="1" dirty="0" smtClean="0"/>
              <a:t>Maximum Property Value</a:t>
            </a:r>
          </a:p>
          <a:p>
            <a:pPr lvl="1"/>
            <a:r>
              <a:rPr lang="en-US" sz="1600" dirty="0" smtClean="0"/>
              <a:t>95% of the median purchase price for the area, as published by HUD or in accordance with the Final Rule</a:t>
            </a:r>
            <a:endParaRPr lang="en-US" sz="1600" dirty="0"/>
          </a:p>
          <a:p>
            <a:r>
              <a:rPr lang="en-US" b="1" dirty="0"/>
              <a:t>Environmental </a:t>
            </a:r>
            <a:r>
              <a:rPr lang="en-US" b="1" dirty="0" smtClean="0"/>
              <a:t>Review</a:t>
            </a:r>
          </a:p>
          <a:p>
            <a:pPr lvl="1"/>
            <a:r>
              <a:rPr lang="en-US" sz="1600" dirty="0" smtClean="0"/>
              <a:t>Environmental effects of each activity carried out with HOME funds must be assessed in accordance with the provisions of NEPA</a:t>
            </a:r>
          </a:p>
          <a:p>
            <a:pPr lvl="1"/>
            <a:r>
              <a:rPr lang="en-US" sz="1600" dirty="0" smtClean="0"/>
              <a:t>PJ shall not commit to funds to a project prior to completion of the environmental review. A “conditional commitment” is possible.</a:t>
            </a:r>
            <a:endParaRPr lang="en-US" sz="1600" dirty="0"/>
          </a:p>
          <a:p>
            <a:r>
              <a:rPr lang="en-US" b="1" dirty="0"/>
              <a:t>Property </a:t>
            </a:r>
            <a:r>
              <a:rPr lang="en-US" b="1" dirty="0" smtClean="0"/>
              <a:t>Standards</a:t>
            </a:r>
          </a:p>
          <a:p>
            <a:pPr lvl="1"/>
            <a:r>
              <a:rPr lang="en-US" sz="1600" dirty="0" smtClean="0"/>
              <a:t>Property must meet State or Local residential/building codes as applicable</a:t>
            </a:r>
          </a:p>
          <a:p>
            <a:pPr lvl="1"/>
            <a:r>
              <a:rPr lang="en-US" sz="1600" dirty="0" smtClean="0"/>
              <a:t>The unit must meet all applicable requirements upon project completion</a:t>
            </a:r>
          </a:p>
          <a:p>
            <a:pPr lvl="1"/>
            <a:r>
              <a:rPr lang="en-US" sz="1600" dirty="0" smtClean="0"/>
              <a:t>Current inspection of a unit must be no earlier than 90 days before commitment of HOME assistance</a:t>
            </a:r>
          </a:p>
          <a:p>
            <a:pPr marL="457200" lvl="1" indent="0">
              <a:buNone/>
            </a:pPr>
            <a:endParaRPr lang="en-US" sz="1600" b="1" dirty="0"/>
          </a:p>
        </p:txBody>
      </p:sp>
      <p:sp>
        <p:nvSpPr>
          <p:cNvPr id="4" name="Slide Number Placeholder 3"/>
          <p:cNvSpPr>
            <a:spLocks noGrp="1"/>
          </p:cNvSpPr>
          <p:nvPr>
            <p:ph type="sldNum" sz="quarter" idx="12"/>
          </p:nvPr>
        </p:nvSpPr>
        <p:spPr/>
        <p:txBody>
          <a:bodyPr/>
          <a:lstStyle/>
          <a:p>
            <a:pPr>
              <a:defRPr/>
            </a:pPr>
            <a:fld id="{1CE64EB8-9DBF-435F-95F2-387CAFD43DD2}" type="slidenum">
              <a:rPr lang="en-US" smtClean="0"/>
              <a:pPr>
                <a:defRPr/>
              </a:pPr>
              <a:t>8</a:t>
            </a:fld>
            <a:endParaRPr lang="en-US" dirty="0"/>
          </a:p>
        </p:txBody>
      </p:sp>
    </p:spTree>
    <p:extLst>
      <p:ext uri="{BB962C8B-B14F-4D97-AF65-F5344CB8AC3E}">
        <p14:creationId xmlns:p14="http://schemas.microsoft.com/office/powerpoint/2010/main" val="2789101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noGrp="1"/>
          </p:cNvSpPr>
          <p:nvPr/>
        </p:nvSpPr>
        <p:spPr>
          <a:xfrm>
            <a:off x="8534400" y="6477000"/>
            <a:ext cx="381000" cy="304800"/>
          </a:xfrm>
          <a:prstGeom prst="rect">
            <a:avLst/>
          </a:prstGeom>
          <a:noFill/>
        </p:spPr>
        <p:txBody>
          <a:bodyPr/>
          <a:lstStyle/>
          <a:p>
            <a:pPr>
              <a:defRPr/>
            </a:pPr>
            <a:fld id="{F5832456-B036-4931-B7ED-B6925C16C61F}" type="slidenum">
              <a:rPr lang="en-US" sz="1200">
                <a:solidFill>
                  <a:srgbClr val="003E70"/>
                </a:solidFill>
                <a:latin typeface="GillSans Light" pitchFamily="34" charset="0"/>
                <a:ea typeface="+mn-ea"/>
                <a:cs typeface="+mn-cs"/>
              </a:rPr>
              <a:pPr>
                <a:defRPr/>
              </a:pPr>
              <a:t>9</a:t>
            </a:fld>
            <a:endParaRPr lang="en-US" sz="1200" dirty="0">
              <a:solidFill>
                <a:srgbClr val="003E70"/>
              </a:solidFill>
              <a:latin typeface="GillSans Light" pitchFamily="34" charset="0"/>
              <a:ea typeface="+mn-ea"/>
              <a:cs typeface="+mn-cs"/>
            </a:endParaRPr>
          </a:p>
        </p:txBody>
      </p:sp>
      <p:sp>
        <p:nvSpPr>
          <p:cNvPr id="24577" name="Rectangle 2"/>
          <p:cNvSpPr>
            <a:spLocks noGrp="1"/>
          </p:cNvSpPr>
          <p:nvPr>
            <p:ph type="title" idx="4294967295"/>
          </p:nvPr>
        </p:nvSpPr>
        <p:spPr bwMode="auto">
          <a:xfrm>
            <a:off x="304800" y="205590"/>
            <a:ext cx="8610600" cy="457200"/>
          </a:xfrm>
        </p:spPr>
        <p:txBody>
          <a:bodyPr>
            <a:noAutofit/>
          </a:bodyPr>
          <a:lstStyle/>
          <a:p>
            <a:pPr>
              <a:lnSpc>
                <a:spcPct val="80000"/>
              </a:lnSpc>
              <a:defRPr/>
            </a:pPr>
            <a:r>
              <a:rPr lang="en-US" sz="2200" b="1" dirty="0">
                <a:ea typeface="ヒラギノ角ゴ Pro W3"/>
                <a:cs typeface="ヒラギノ角ゴ Pro W3"/>
              </a:rPr>
              <a:t>FISCAL YEAR </a:t>
            </a:r>
            <a:r>
              <a:rPr lang="en-US" sz="2200" b="1" dirty="0" smtClean="0">
                <a:ea typeface="ヒラギノ角ゴ Pro W3"/>
                <a:cs typeface="ヒラギノ角ゴ Pro W3"/>
              </a:rPr>
              <a:t>2016 </a:t>
            </a:r>
            <a:r>
              <a:rPr lang="en-US" sz="2200" b="1" dirty="0">
                <a:ea typeface="ヒラギノ角ゴ Pro W3"/>
                <a:cs typeface="ヒラギノ角ゴ Pro W3"/>
              </a:rPr>
              <a:t>INCOME LIMIT SUMMARY </a:t>
            </a:r>
            <a:br>
              <a:rPr lang="en-US" sz="2200" b="1" dirty="0">
                <a:ea typeface="ヒラギノ角ゴ Pro W3"/>
                <a:cs typeface="ヒラギノ角ゴ Pro W3"/>
              </a:rPr>
            </a:br>
            <a:r>
              <a:rPr lang="en-US" sz="2200" b="1" dirty="0">
                <a:ea typeface="ヒラギノ角ゴ Pro W3"/>
                <a:cs typeface="ヒラギノ角ゴ Pro W3"/>
              </a:rPr>
              <a:t>FOR VENTURA COUNTY</a:t>
            </a:r>
          </a:p>
        </p:txBody>
      </p:sp>
      <p:sp>
        <p:nvSpPr>
          <p:cNvPr id="25603" name="Rectangle 2"/>
          <p:cNvSpPr>
            <a:spLocks noGrp="1"/>
          </p:cNvSpPr>
          <p:nvPr>
            <p:ph type="body" idx="4294967295"/>
          </p:nvPr>
        </p:nvSpPr>
        <p:spPr/>
        <p:txBody>
          <a:bodyPr/>
          <a:lstStyle/>
          <a:p>
            <a:pPr algn="ctr" eaLnBrk="1" hangingPunct="1">
              <a:lnSpc>
                <a:spcPct val="80000"/>
              </a:lnSpc>
              <a:buFontTx/>
              <a:buNone/>
            </a:pPr>
            <a:endParaRPr lang="en-US" sz="900" smtClean="0">
              <a:ea typeface="ヒラギノ角ゴ Pro W3"/>
              <a:cs typeface="ヒラギノ角ゴ Pro W3"/>
            </a:endParaRPr>
          </a:p>
          <a:p>
            <a:pPr algn="ctr" eaLnBrk="1" hangingPunct="1">
              <a:lnSpc>
                <a:spcPct val="80000"/>
              </a:lnSpc>
              <a:buFontTx/>
              <a:buNone/>
            </a:pPr>
            <a:endParaRPr lang="en-US" sz="900" smtClean="0">
              <a:ea typeface="ヒラギノ角ゴ Pro W3"/>
              <a:cs typeface="ヒラギノ角ゴ Pro W3"/>
            </a:endParaRPr>
          </a:p>
        </p:txBody>
      </p:sp>
      <p:graphicFrame>
        <p:nvGraphicFramePr>
          <p:cNvPr id="3" name="Table 2"/>
          <p:cNvGraphicFramePr>
            <a:graphicFrameLocks noGrp="1"/>
          </p:cNvGraphicFramePr>
          <p:nvPr>
            <p:extLst>
              <p:ext uri="{D42A27DB-BD31-4B8C-83A1-F6EECF244321}">
                <p14:modId xmlns:p14="http://schemas.microsoft.com/office/powerpoint/2010/main" val="1695849159"/>
              </p:ext>
            </p:extLst>
          </p:nvPr>
        </p:nvGraphicFramePr>
        <p:xfrm>
          <a:off x="1524000" y="1397000"/>
          <a:ext cx="6096000" cy="370840"/>
        </p:xfrm>
        <a:graphic>
          <a:graphicData uri="http://schemas.openxmlformats.org/drawingml/2006/table">
            <a:tbl>
              <a:tblPr firstRow="1" bandRow="1">
                <a:tableStyleId>{22838BEF-8BB2-4498-84A7-C5851F593DF1}</a:tableStyleId>
              </a:tblPr>
              <a:tblGrid>
                <a:gridCol w="6096000">
                  <a:extLst>
                    <a:ext uri="{9D8B030D-6E8A-4147-A177-3AD203B41FA5}">
                      <a16:colId xmlns:a16="http://schemas.microsoft.com/office/drawing/2014/main" val="20000"/>
                    </a:ext>
                  </a:extLst>
                </a:gridCol>
              </a:tblGrid>
              <a:tr h="370840">
                <a:tc>
                  <a:txBody>
                    <a:bodyPr/>
                    <a:lstStyle/>
                    <a:p>
                      <a:pPr algn="ctr"/>
                      <a:r>
                        <a:rPr lang="en-US" dirty="0" smtClean="0"/>
                        <a:t>Median Income $88,300</a:t>
                      </a:r>
                      <a:endParaRPr lang="en-US" dirty="0"/>
                    </a:p>
                  </a:txBody>
                  <a:tcPr/>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562523476"/>
              </p:ext>
            </p:extLst>
          </p:nvPr>
        </p:nvGraphicFramePr>
        <p:xfrm>
          <a:off x="685800" y="5486400"/>
          <a:ext cx="7467600" cy="762000"/>
        </p:xfrm>
        <a:graphic>
          <a:graphicData uri="http://schemas.openxmlformats.org/drawingml/2006/table">
            <a:tbl>
              <a:tblPr firstRow="1" bandRow="1">
                <a:tableStyleId>{22838BEF-8BB2-4498-84A7-C5851F593DF1}</a:tableStyleId>
              </a:tblPr>
              <a:tblGrid>
                <a:gridCol w="7467600">
                  <a:extLst>
                    <a:ext uri="{9D8B030D-6E8A-4147-A177-3AD203B41FA5}">
                      <a16:colId xmlns:a16="http://schemas.microsoft.com/office/drawing/2014/main" val="20000"/>
                    </a:ext>
                  </a:extLst>
                </a:gridCol>
              </a:tblGrid>
              <a:tr h="762000">
                <a:tc>
                  <a:txBody>
                    <a:bodyPr/>
                    <a:lstStyle/>
                    <a:p>
                      <a:r>
                        <a:rPr lang="en-US" sz="1200" dirty="0" smtClean="0"/>
                        <a:t>Source:</a:t>
                      </a:r>
                      <a:r>
                        <a:rPr lang="en-US" sz="1200" baseline="0" dirty="0" smtClean="0"/>
                        <a:t> US Department of Housing and Urban Development </a:t>
                      </a:r>
                    </a:p>
                    <a:p>
                      <a:r>
                        <a:rPr lang="en-US" sz="1200" b="0" dirty="0" smtClean="0"/>
                        <a:t>Income Limit areas</a:t>
                      </a:r>
                      <a:r>
                        <a:rPr lang="en-US" sz="1200" b="0" baseline="0" dirty="0" smtClean="0"/>
                        <a:t> are based on FY 2016 Fair Market Rent (FMR) areas</a:t>
                      </a:r>
                    </a:p>
                  </a:txBody>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16520825"/>
              </p:ext>
            </p:extLst>
          </p:nvPr>
        </p:nvGraphicFramePr>
        <p:xfrm>
          <a:off x="609600" y="1905000"/>
          <a:ext cx="8001000" cy="3267863"/>
        </p:xfrm>
        <a:graphic>
          <a:graphicData uri="http://schemas.openxmlformats.org/drawingml/2006/table">
            <a:tbl>
              <a:tblPr firstRow="1" bandRow="1">
                <a:tableStyleId>{FABFCF23-3B69-468F-B69F-88F6DE6A72F2}</a:tableStyleId>
              </a:tblPr>
              <a:tblGrid>
                <a:gridCol w="889000">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gridCol w="889000">
                  <a:extLst>
                    <a:ext uri="{9D8B030D-6E8A-4147-A177-3AD203B41FA5}">
                      <a16:colId xmlns:a16="http://schemas.microsoft.com/office/drawing/2014/main" val="20002"/>
                    </a:ext>
                  </a:extLst>
                </a:gridCol>
                <a:gridCol w="889000">
                  <a:extLst>
                    <a:ext uri="{9D8B030D-6E8A-4147-A177-3AD203B41FA5}">
                      <a16:colId xmlns:a16="http://schemas.microsoft.com/office/drawing/2014/main" val="20003"/>
                    </a:ext>
                  </a:extLst>
                </a:gridCol>
                <a:gridCol w="889000">
                  <a:extLst>
                    <a:ext uri="{9D8B030D-6E8A-4147-A177-3AD203B41FA5}">
                      <a16:colId xmlns:a16="http://schemas.microsoft.com/office/drawing/2014/main" val="20004"/>
                    </a:ext>
                  </a:extLst>
                </a:gridCol>
                <a:gridCol w="889000">
                  <a:extLst>
                    <a:ext uri="{9D8B030D-6E8A-4147-A177-3AD203B41FA5}">
                      <a16:colId xmlns:a16="http://schemas.microsoft.com/office/drawing/2014/main" val="20005"/>
                    </a:ext>
                  </a:extLst>
                </a:gridCol>
                <a:gridCol w="889000">
                  <a:extLst>
                    <a:ext uri="{9D8B030D-6E8A-4147-A177-3AD203B41FA5}">
                      <a16:colId xmlns:a16="http://schemas.microsoft.com/office/drawing/2014/main" val="20006"/>
                    </a:ext>
                  </a:extLst>
                </a:gridCol>
                <a:gridCol w="889000">
                  <a:extLst>
                    <a:ext uri="{9D8B030D-6E8A-4147-A177-3AD203B41FA5}">
                      <a16:colId xmlns:a16="http://schemas.microsoft.com/office/drawing/2014/main" val="20007"/>
                    </a:ext>
                  </a:extLst>
                </a:gridCol>
                <a:gridCol w="889000">
                  <a:extLst>
                    <a:ext uri="{9D8B030D-6E8A-4147-A177-3AD203B41FA5}">
                      <a16:colId xmlns:a16="http://schemas.microsoft.com/office/drawing/2014/main" val="20008"/>
                    </a:ext>
                  </a:extLst>
                </a:gridCol>
              </a:tblGrid>
              <a:tr h="1143428">
                <a:tc>
                  <a:txBody>
                    <a:bodyPr/>
                    <a:lstStyle/>
                    <a:p>
                      <a:endParaRPr lang="en-US" sz="1200" dirty="0" smtClean="0"/>
                    </a:p>
                    <a:p>
                      <a:r>
                        <a:rPr lang="en-US" sz="1200" dirty="0" smtClean="0"/>
                        <a:t>Income Limit Category</a:t>
                      </a:r>
                      <a:endParaRPr lang="en-US"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1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2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3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4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5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6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7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8 Person</a:t>
                      </a:r>
                      <a:endParaRPr lang="en-US" sz="1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44275">
                <a:tc>
                  <a:txBody>
                    <a:bodyPr/>
                    <a:lstStyle/>
                    <a:p>
                      <a:pPr algn="ctr"/>
                      <a:r>
                        <a:rPr lang="en-US" sz="1200" dirty="0" smtClean="0"/>
                        <a:t>Extremely</a:t>
                      </a:r>
                      <a:r>
                        <a:rPr lang="en-US" sz="1200" baseline="0" dirty="0" smtClean="0"/>
                        <a:t> Low Income (30%)</a:t>
                      </a:r>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$19,600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$22,400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$25,200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$28,000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$30,250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$32,580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$36,730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$40,890</a:t>
                      </a:r>
                      <a:endParaRPr 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5248">
                <a:tc>
                  <a:txBody>
                    <a:bodyPr/>
                    <a:lstStyle/>
                    <a:p>
                      <a:pPr algn="ctr"/>
                      <a:r>
                        <a:rPr lang="en-US" sz="1200" dirty="0" smtClean="0"/>
                        <a:t>Very Low Income (50%)</a:t>
                      </a:r>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$32,700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$37,400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$42,050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$46,700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$50,450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$54,200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$57,950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$61,650</a:t>
                      </a:r>
                      <a:endParaRPr 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15248">
                <a:tc>
                  <a:txBody>
                    <a:bodyPr/>
                    <a:lstStyle/>
                    <a:p>
                      <a:pPr algn="ctr"/>
                      <a:r>
                        <a:rPr lang="en-US" sz="1200" dirty="0" smtClean="0"/>
                        <a:t>Low</a:t>
                      </a:r>
                      <a:r>
                        <a:rPr lang="en-US" sz="1200" baseline="0" dirty="0" smtClean="0"/>
                        <a:t> Income (80%)</a:t>
                      </a:r>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$52,300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$59,800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$67,250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$74,700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$80,700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$86,700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$92,650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$98,650</a:t>
                      </a:r>
                      <a:endParaRPr 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2"/>
          </p:nvPr>
        </p:nvSpPr>
        <p:spPr/>
        <p:txBody>
          <a:bodyPr/>
          <a:lstStyle/>
          <a:p>
            <a:pPr>
              <a:defRPr/>
            </a:pPr>
            <a:fld id="{1CE64EB8-9DBF-435F-95F2-387CAFD43DD2}"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Tas Gov">
      <a:dk1>
        <a:sysClr val="windowText" lastClr="000000"/>
      </a:dk1>
      <a:lt1>
        <a:sysClr val="window" lastClr="FFFFFF"/>
      </a:lt1>
      <a:dk2>
        <a:srgbClr val="21578A"/>
      </a:dk2>
      <a:lt2>
        <a:srgbClr val="C6BF70"/>
      </a:lt2>
      <a:accent1>
        <a:srgbClr val="DE4561"/>
      </a:accent1>
      <a:accent2>
        <a:srgbClr val="614D7D"/>
      </a:accent2>
      <a:accent3>
        <a:srgbClr val="5C7F92"/>
      </a:accent3>
      <a:accent4>
        <a:srgbClr val="E1A358"/>
      </a:accent4>
      <a:accent5>
        <a:srgbClr val="52C6E2"/>
      </a:accent5>
      <a:accent6>
        <a:srgbClr val="9DBCB0"/>
      </a:accent6>
      <a:hlink>
        <a:srgbClr val="879637"/>
      </a:hlink>
      <a:folHlink>
        <a:srgbClr val="206C49"/>
      </a:folHlink>
    </a:clrScheme>
    <a:fontScheme name="TasGov">
      <a:majorFont>
        <a:latin typeface="Gill Sans MT"/>
        <a:ea typeface=""/>
        <a:cs typeface=""/>
      </a:majorFont>
      <a:minorFont>
        <a:latin typeface="GillSans Light"/>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0</TotalTime>
  <Words>1706</Words>
  <Application>Microsoft Office PowerPoint</Application>
  <PresentationFormat>On-screen Show (4:3)</PresentationFormat>
  <Paragraphs>292</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Gill Sans MT</vt:lpstr>
      <vt:lpstr>GillSans Light</vt:lpstr>
      <vt:lpstr>ヒラギノ角ゴ Pro W3</vt:lpstr>
      <vt:lpstr>Powerpoint Template</vt:lpstr>
      <vt:lpstr>PowerPoint Presentation</vt:lpstr>
      <vt:lpstr>HOME GRANT PROGRAM OVERVIEW</vt:lpstr>
      <vt:lpstr> PROJECTED 2017-2018 HOME ALLOCATION </vt:lpstr>
      <vt:lpstr>Home administrative requirements </vt:lpstr>
      <vt:lpstr>HOME PROGRAM PARTNERS</vt:lpstr>
      <vt:lpstr>Eligible HOME activities and costs</vt:lpstr>
      <vt:lpstr>Home program requirements</vt:lpstr>
      <vt:lpstr>HOME PROGRAM REQUIREMENTS (CONT.)</vt:lpstr>
      <vt:lpstr>FISCAL YEAR 2016 INCOME LIMIT SUMMARY  FOR VENTURA COUNTY</vt:lpstr>
      <vt:lpstr>HOME-FUNDED HOMEBUYER AND REHABILITATION  PROGRAM REQUIREMENTS</vt:lpstr>
      <vt:lpstr>CHDO CAPACITY REQUIREMENTS</vt:lpstr>
      <vt:lpstr>CHDO-SPECIFIC REQUIREMENTS IN 2013 FINAL RULE</vt:lpstr>
      <vt:lpstr>HOUSING CONSTRUCTION REGULATIONS</vt:lpstr>
      <vt:lpstr>MONITORING </vt:lpstr>
      <vt:lpstr>OTHER FEDERAL REQUIREMENTS</vt:lpstr>
      <vt:lpstr>FY 2017-2018 ANNUAL ACTION PLAN SCHEDULE</vt:lpstr>
      <vt:lpstr>APPLICATION PACKET</vt:lpstr>
      <vt:lpstr>APPLICATION EVALUATION </vt:lpstr>
      <vt:lpstr>APPLICATION EVALUATION CRITERIA </vt:lpstr>
      <vt:lpstr>APPLICATION RANKINGS </vt:lpstr>
      <vt:lpstr>General Information</vt:lpstr>
      <vt:lpstr>QUESTIONS?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2013-2018 CONSOLIDATED PLAN</dc:title>
  <dc:creator/>
  <cp:lastModifiedBy/>
  <cp:revision>26</cp:revision>
  <dcterms:created xsi:type="dcterms:W3CDTF">2013-01-08T17:31:03Z</dcterms:created>
  <dcterms:modified xsi:type="dcterms:W3CDTF">2016-12-15T01:11:18Z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12.0.4513</vt:lpwstr>
  </property>
</Properties>
</file>