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7"/>
  </p:notesMasterIdLst>
  <p:handoutMasterIdLst>
    <p:handoutMasterId r:id="rId18"/>
  </p:handoutMasterIdLst>
  <p:sldIdLst>
    <p:sldId id="257" r:id="rId2"/>
    <p:sldId id="454" r:id="rId3"/>
    <p:sldId id="455" r:id="rId4"/>
    <p:sldId id="459" r:id="rId5"/>
    <p:sldId id="460" r:id="rId6"/>
    <p:sldId id="461" r:id="rId7"/>
    <p:sldId id="462" r:id="rId8"/>
    <p:sldId id="470" r:id="rId9"/>
    <p:sldId id="471" r:id="rId10"/>
    <p:sldId id="472" r:id="rId11"/>
    <p:sldId id="469" r:id="rId12"/>
    <p:sldId id="468" r:id="rId13"/>
    <p:sldId id="465" r:id="rId14"/>
    <p:sldId id="475" r:id="rId15"/>
    <p:sldId id="474" r:id="rId1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FFFF99"/>
    <a:srgbClr val="C13F3F"/>
    <a:srgbClr val="D92121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6426" autoAdjust="0"/>
    <p:restoredTop sz="86418" autoAdjust="0"/>
  </p:normalViewPr>
  <p:slideViewPr>
    <p:cSldViewPr>
      <p:cViewPr varScale="1">
        <p:scale>
          <a:sx n="100" d="100"/>
          <a:sy n="100" d="100"/>
        </p:scale>
        <p:origin x="262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3142" y="4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5"/>
            <a:ext cx="3038154" cy="464978"/>
          </a:xfrm>
          <a:prstGeom prst="rect">
            <a:avLst/>
          </a:prstGeom>
        </p:spPr>
        <p:txBody>
          <a:bodyPr vert="horz" lIns="90632" tIns="45318" rIns="90632" bIns="4531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675" y="5"/>
            <a:ext cx="3038154" cy="464978"/>
          </a:xfrm>
          <a:prstGeom prst="rect">
            <a:avLst/>
          </a:prstGeom>
        </p:spPr>
        <p:txBody>
          <a:bodyPr vert="horz" lIns="90632" tIns="45318" rIns="90632" bIns="45318" rtlCol="0"/>
          <a:lstStyle>
            <a:lvl1pPr algn="r">
              <a:defRPr sz="1200"/>
            </a:lvl1pPr>
          </a:lstStyle>
          <a:p>
            <a:fld id="{4F0938CC-CE79-4435-A706-83705538FAFE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851"/>
            <a:ext cx="3038154" cy="464978"/>
          </a:xfrm>
          <a:prstGeom prst="rect">
            <a:avLst/>
          </a:prstGeom>
        </p:spPr>
        <p:txBody>
          <a:bodyPr vert="horz" lIns="90632" tIns="45318" rIns="90632" bIns="4531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675" y="8829851"/>
            <a:ext cx="3038154" cy="464978"/>
          </a:xfrm>
          <a:prstGeom prst="rect">
            <a:avLst/>
          </a:prstGeom>
        </p:spPr>
        <p:txBody>
          <a:bodyPr vert="horz" lIns="90632" tIns="45318" rIns="90632" bIns="45318" rtlCol="0" anchor="b"/>
          <a:lstStyle>
            <a:lvl1pPr algn="r">
              <a:defRPr sz="1200"/>
            </a:lvl1pPr>
          </a:lstStyle>
          <a:p>
            <a:fld id="{D669F728-D530-4620-B9D3-C4599D1731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9986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5"/>
            <a:ext cx="3038154" cy="464978"/>
          </a:xfrm>
          <a:prstGeom prst="rect">
            <a:avLst/>
          </a:prstGeom>
        </p:spPr>
        <p:txBody>
          <a:bodyPr vert="horz" lIns="90632" tIns="45318" rIns="90632" bIns="4531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675" y="5"/>
            <a:ext cx="3038154" cy="464978"/>
          </a:xfrm>
          <a:prstGeom prst="rect">
            <a:avLst/>
          </a:prstGeom>
        </p:spPr>
        <p:txBody>
          <a:bodyPr vert="horz" lIns="90632" tIns="45318" rIns="90632" bIns="45318" rtlCol="0"/>
          <a:lstStyle>
            <a:lvl1pPr algn="r">
              <a:defRPr sz="1200"/>
            </a:lvl1pPr>
          </a:lstStyle>
          <a:p>
            <a:fld id="{D67B964A-190D-4150-B132-A0F976DCD8AC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32" tIns="45318" rIns="90632" bIns="4531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60" y="4416504"/>
            <a:ext cx="5607691" cy="4183222"/>
          </a:xfrm>
          <a:prstGeom prst="rect">
            <a:avLst/>
          </a:prstGeom>
        </p:spPr>
        <p:txBody>
          <a:bodyPr vert="horz" lIns="90632" tIns="45318" rIns="90632" bIns="453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851"/>
            <a:ext cx="3038154" cy="464978"/>
          </a:xfrm>
          <a:prstGeom prst="rect">
            <a:avLst/>
          </a:prstGeom>
        </p:spPr>
        <p:txBody>
          <a:bodyPr vert="horz" lIns="90632" tIns="45318" rIns="90632" bIns="4531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675" y="8829851"/>
            <a:ext cx="3038154" cy="464978"/>
          </a:xfrm>
          <a:prstGeom prst="rect">
            <a:avLst/>
          </a:prstGeom>
        </p:spPr>
        <p:txBody>
          <a:bodyPr vert="horz" lIns="90632" tIns="45318" rIns="90632" bIns="45318" rtlCol="0" anchor="b"/>
          <a:lstStyle>
            <a:lvl1pPr algn="r">
              <a:defRPr sz="1200"/>
            </a:lvl1pPr>
          </a:lstStyle>
          <a:p>
            <a:fld id="{25FD98E6-C4B7-402B-9B62-381BA5333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470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D98E6-C4B7-402B-9B62-381BA5333BE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035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rgbClr val="C13F3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none" baseline="0">
                <a:solidFill>
                  <a:srgbClr val="002060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rPr lang="en-US"/>
              <a:t>January 29, 2018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1" y="0"/>
            <a:ext cx="1899719" cy="1372224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-1905000" y="1524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29,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AB23B-9BF0-489E-A8C2-70A7597953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r>
              <a:rPr lang="en-US"/>
              <a:t>January 29,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520AB23B-9BF0-489E-A8C2-70A7597953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28600"/>
            <a:ext cx="6632448" cy="990600"/>
          </a:xfrm>
        </p:spPr>
        <p:txBody>
          <a:bodyPr>
            <a:normAutofit/>
          </a:bodyPr>
          <a:lstStyle>
            <a:lvl1pPr>
              <a:defRPr sz="3600">
                <a:latin typeface="Garamond" pitchFamily="18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667000" cy="365125"/>
          </a:xfrm>
        </p:spPr>
        <p:txBody>
          <a:bodyPr/>
          <a:lstStyle>
            <a:lvl1pPr>
              <a:defRPr sz="1050">
                <a:latin typeface="Garamond" pitchFamily="18" charset="0"/>
              </a:defRPr>
            </a:lvl1pPr>
          </a:lstStyle>
          <a:p>
            <a:r>
              <a:rPr lang="en-US"/>
              <a:t>January 29,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20AB23B-9BF0-489E-A8C2-70A7597953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>
            <a:normAutofit/>
          </a:bodyPr>
          <a:lstStyle>
            <a:lvl1pPr>
              <a:defRPr sz="2800">
                <a:latin typeface="Garamond" pitchFamily="18" charset="0"/>
              </a:defRPr>
            </a:lvl1pPr>
            <a:lvl2pPr>
              <a:defRPr sz="2400">
                <a:latin typeface="Garamond" pitchFamily="18" charset="0"/>
              </a:defRPr>
            </a:lvl2pPr>
            <a:lvl3pPr>
              <a:defRPr sz="2000">
                <a:latin typeface="Garamond" pitchFamily="18" charset="0"/>
              </a:defRPr>
            </a:lvl3pPr>
            <a:lvl4pPr>
              <a:defRPr sz="1800">
                <a:latin typeface="Garamond" pitchFamily="18" charset="0"/>
              </a:defRPr>
            </a:lvl4pPr>
            <a:lvl5pPr>
              <a:defRPr sz="1800">
                <a:latin typeface="Garamond" pitchFamily="18" charset="0"/>
              </a:defRPr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11" y="0"/>
            <a:ext cx="1671119" cy="12070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000" b="1" dirty="0">
              <a:latin typeface="Garamond" panose="02020404030301010803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29, 2018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520AB23B-9BF0-489E-A8C2-70A7597953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11" y="0"/>
            <a:ext cx="1671119" cy="120709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28600"/>
            <a:ext cx="6553200" cy="990600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6477000" y="6492875"/>
            <a:ext cx="2667000" cy="365125"/>
          </a:xfrm>
        </p:spPr>
        <p:txBody>
          <a:bodyPr rtlCol="0"/>
          <a:lstStyle>
            <a:lvl1pPr algn="r">
              <a:defRPr sz="1100"/>
            </a:lvl1pPr>
          </a:lstStyle>
          <a:p>
            <a:r>
              <a:rPr lang="en-US"/>
              <a:t>January 29, 2018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0AB23B-9BF0-489E-A8C2-70A7597953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11" y="0"/>
            <a:ext cx="1671119" cy="12070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73050"/>
            <a:ext cx="7010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r>
              <a:rPr lang="en-US"/>
              <a:t>January 29, 2018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20AB23B-9BF0-489E-A8C2-70A7597953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29,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20AB23B-9BF0-489E-A8C2-70A7597953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29,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0AB23B-9BF0-489E-A8C2-70A7597953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70104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3716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January 29, 2018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20AB23B-9BF0-489E-A8C2-70A7597953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r>
              <a:rPr lang="en-US"/>
              <a:t>January 29, 2018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520AB23B-9BF0-489E-A8C2-70A7597953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  <a:prstGeom prst="rect">
            <a:avLst/>
          </a:prstGeom>
        </p:spPr>
        <p:txBody>
          <a:bodyPr rtlCol="0"/>
          <a:lstStyle/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659308" y="228600"/>
            <a:ext cx="7103692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4800" y="1600199"/>
            <a:ext cx="8461248" cy="485489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-1532" y="6492875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  <a:latin typeface="Garamond" pitchFamily="18" charset="0"/>
              </a:defRPr>
            </a:lvl1pPr>
          </a:lstStyle>
          <a:p>
            <a:r>
              <a:rPr lang="en-US"/>
              <a:t>January 29, 2018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  <a:solidFill>
            <a:srgbClr val="D92121"/>
          </a:solidFill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chemeClr val="bg1"/>
                </a:solidFill>
              </a:defRPr>
            </a:lvl1pPr>
          </a:lstStyle>
          <a:p>
            <a:fld id="{520AB23B-9BF0-489E-A8C2-70A7597953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47E08A3-03F9-4B2C-82B4-439AE4594DF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11" y="0"/>
            <a:ext cx="1671119" cy="12070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rgbClr val="002060"/>
          </a:solidFill>
          <a:latin typeface="Garamond" pitchFamily="18" charset="0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Garamond" pitchFamily="18" charset="0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Garamond" pitchFamily="18" charset="0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Garamond" pitchFamily="18" charset="0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rcgis.com/apps/View/index.html?appid=0d19c1c2b61d44b280602d1ab0bab890" TargetMode="Externa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rcgis.com/apps/View/index.html?appid=0d19c1c2b61d44b280602d1ab0bab890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hyperlink" Target="http://www.arcgis.com/apps/View/index.html?appid=0d19c1c2b61d44b280602d1ab0bab890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hyperlink" Target="http://www.arcgis.com/apps/View/index.html?appid=0d19c1c2b61d44b280602d1ab0bab890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rcgis.com/apps/View/index.html?appid=0d19c1c2b61d44b280602d1ab0bab890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rcgis.com/apps/View/index.html?appid=0d19c1c2b61d44b280602d1ab0bab890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rcgis.com/apps/View/index.html?appid=0d19c1c2b61d44b280602d1ab0bab890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hyperlink" Target="http://www.arcgis.com/apps/View/index.html?appid=0d19c1c2b61d44b280602d1ab0bab890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rcgis.com/apps/View/index.html?appid=0d19c1c2b61d44b280602d1ab0bab890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rcgis.com/apps/View/index.html?appid=0d19c1c2b61d44b280602d1ab0bab890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72440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City of Oxnard</a:t>
            </a:r>
            <a:r>
              <a:rPr lang="en-US" sz="3200" dirty="0">
                <a:solidFill>
                  <a:srgbClr val="002060"/>
                </a:solidFill>
              </a:rPr>
              <a:t/>
            </a:r>
            <a:br>
              <a:rPr lang="en-US" sz="3200" dirty="0">
                <a:solidFill>
                  <a:srgbClr val="002060"/>
                </a:solidFill>
              </a:rPr>
            </a:br>
            <a:r>
              <a:rPr lang="en-US" sz="3200" dirty="0">
                <a:solidFill>
                  <a:srgbClr val="002060"/>
                </a:solidFill>
              </a:rPr>
              <a:t>Consideration of By-District Elections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29, 2018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2B8B085-3B1A-4254-8A88-B40A321A50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7400" y="381000"/>
            <a:ext cx="5562600" cy="44005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EA0CC5C-205D-4D47-BB16-348323E624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00" y="2743200"/>
            <a:ext cx="3547557" cy="41148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6A010E8-A98C-4BED-BCB9-267573905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29, 2018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B2A4AE9-5063-4234-B71F-398C6A1E9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520AB23B-9BF0-489E-A8C2-70A75979535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75996777-6472-40C2-B627-168B44D0041C}"/>
              </a:ext>
            </a:extLst>
          </p:cNvPr>
          <p:cNvSpPr txBox="1">
            <a:spLocks/>
          </p:cNvSpPr>
          <p:nvPr/>
        </p:nvSpPr>
        <p:spPr>
          <a:xfrm>
            <a:off x="38100" y="1524000"/>
            <a:ext cx="2590800" cy="990600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b="1" dirty="0"/>
              <a:t>United </a:t>
            </a:r>
            <a:br>
              <a:rPr lang="en-US" b="1" dirty="0"/>
            </a:br>
            <a:r>
              <a:rPr lang="en-US" b="1" dirty="0"/>
              <a:t>Center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7720C1B-3A22-4E05-843B-A61EFF8834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0" y="0"/>
            <a:ext cx="3547557" cy="4114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2F6E04B-439A-4B1E-AF47-FCE663A3B4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785" y="2713038"/>
            <a:ext cx="3547557" cy="4114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9BD7AB1-7A0C-414F-A511-474AADCD9481}"/>
              </a:ext>
            </a:extLst>
          </p:cNvPr>
          <p:cNvSpPr txBox="1"/>
          <p:nvPr/>
        </p:nvSpPr>
        <p:spPr>
          <a:xfrm>
            <a:off x="3808204" y="6492875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aramond" panose="02020404030301010803" pitchFamily="18" charset="0"/>
                <a:hlinkClick r:id="rId5"/>
              </a:rPr>
              <a:t>Interactive Map</a:t>
            </a:r>
            <a:endParaRPr lang="en-US" sz="1400" b="1" dirty="0">
              <a:latin typeface="Garamond" panose="02020404030301010803" pitchFamily="18" charset="0"/>
            </a:endParaRP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xmlns="" id="{4F3A976E-47BF-4563-9533-FF8F50DAF297}"/>
              </a:ext>
            </a:extLst>
          </p:cNvPr>
          <p:cNvSpPr/>
          <p:nvPr/>
        </p:nvSpPr>
        <p:spPr>
          <a:xfrm>
            <a:off x="685800" y="6248400"/>
            <a:ext cx="338643" cy="34416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216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81655441-3CE0-4513-A683-3903D93D91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0616" y="1149"/>
            <a:ext cx="3153384" cy="36576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836BC324-7814-4FF3-AAF6-F19C3C00E6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0" y="3182020"/>
            <a:ext cx="3153384" cy="36576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6A010E8-A98C-4BED-BCB9-267573905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29, 2018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B2A4AE9-5063-4234-B71F-398C6A1E9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520AB23B-9BF0-489E-A8C2-70A75979535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2C74B2C4-E2D6-4061-A003-1DC4618F05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3153384" cy="36576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A5E0C142-D73C-4E47-8388-6AD52BBB96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26" y="3200400"/>
            <a:ext cx="3153384" cy="3657600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xmlns="" id="{7644A553-1EAF-42CE-89DF-10A47C584A2F}"/>
              </a:ext>
            </a:extLst>
          </p:cNvPr>
          <p:cNvSpPr txBox="1">
            <a:spLocks/>
          </p:cNvSpPr>
          <p:nvPr/>
        </p:nvSpPr>
        <p:spPr>
          <a:xfrm>
            <a:off x="38100" y="1524000"/>
            <a:ext cx="2590800" cy="990600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b="1" dirty="0"/>
              <a:t>Blended Center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DE2C1AD4-5CE2-44A9-8F4A-A9C55308B36B}"/>
              </a:ext>
            </a:extLst>
          </p:cNvPr>
          <p:cNvSpPr txBox="1"/>
          <p:nvPr/>
        </p:nvSpPr>
        <p:spPr>
          <a:xfrm>
            <a:off x="7620000" y="6492875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aramond" panose="02020404030301010803" pitchFamily="18" charset="0"/>
                <a:hlinkClick r:id="rId6"/>
              </a:rPr>
              <a:t>Interactive Map</a:t>
            </a:r>
            <a:endParaRPr lang="en-US" sz="1400" b="1" dirty="0">
              <a:latin typeface="Garamond" panose="02020404030301010803" pitchFamily="18" charset="0"/>
            </a:endParaRP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xmlns="" id="{521EFD2E-0600-4997-AAFB-800799060D4F}"/>
              </a:ext>
            </a:extLst>
          </p:cNvPr>
          <p:cNvSpPr/>
          <p:nvPr/>
        </p:nvSpPr>
        <p:spPr>
          <a:xfrm>
            <a:off x="609600" y="6365600"/>
            <a:ext cx="338643" cy="34416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130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DB2C63-071C-40EE-BFDA-383D5D434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29, 2018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25266A8-BE2C-46D7-9D76-C5B9CC377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520AB23B-9BF0-489E-A8C2-70A75979535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ADA9E694-779F-4555-AE9B-FED9EA39008F}"/>
              </a:ext>
            </a:extLst>
          </p:cNvPr>
          <p:cNvSpPr txBox="1">
            <a:spLocks/>
          </p:cNvSpPr>
          <p:nvPr/>
        </p:nvSpPr>
        <p:spPr>
          <a:xfrm>
            <a:off x="1676400" y="99060"/>
            <a:ext cx="59055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b="1" dirty="0"/>
              <a:t>“Jeri Manders” and similar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6FF1B6F-BD82-425F-8A04-B4CAACD462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416" y="1272222"/>
            <a:ext cx="2365038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BB954DA-3B4C-44D6-9AA0-879B7C54C6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6454" y="1272222"/>
            <a:ext cx="2365038" cy="2743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7EB0907-CF28-45C3-ABE4-7388F5A33E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1492" y="1258054"/>
            <a:ext cx="2365038" cy="2743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27B7439-DBA5-4A6A-A2A6-72FF26CF7E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7328" y="4114800"/>
            <a:ext cx="2365038" cy="2743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AED23B2-D9EE-4719-8B18-B3DD41720F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114800"/>
            <a:ext cx="2365038" cy="27432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1C8EA64-4699-42A6-9960-4845EC742EE6}"/>
              </a:ext>
            </a:extLst>
          </p:cNvPr>
          <p:cNvSpPr txBox="1"/>
          <p:nvPr/>
        </p:nvSpPr>
        <p:spPr>
          <a:xfrm>
            <a:off x="7620000" y="6492875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aramond" panose="02020404030301010803" pitchFamily="18" charset="0"/>
                <a:hlinkClick r:id="rId7"/>
              </a:rPr>
              <a:t>Interactive Map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727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5B41A2C-5F7D-4FDF-831B-C1F9C5E255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76400"/>
            <a:ext cx="3153384" cy="36576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B938189-BF51-4AD2-952D-F8517D19E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29, 2018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114680B-4981-4E44-B2D2-9C87CF333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520AB23B-9BF0-489E-A8C2-70A75979535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6D952FB-3A69-4DD5-B9B8-1874926AC8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9736" y="-29867"/>
            <a:ext cx="3153384" cy="3657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46FE501-4D2E-42BD-B0B1-00026A1A17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5745" y="3441253"/>
            <a:ext cx="3153384" cy="3657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987181F-061F-4033-8B86-75B2D6AA12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9129" y="-152400"/>
            <a:ext cx="3153384" cy="3657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C6AC9DA-9CB5-4E8A-B428-0C74F147EB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9600" y="3124200"/>
            <a:ext cx="3153384" cy="3657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814167A-A6DB-4CAB-B9A0-708CF7E1C1A2}"/>
              </a:ext>
            </a:extLst>
          </p:cNvPr>
          <p:cNvSpPr txBox="1"/>
          <p:nvPr/>
        </p:nvSpPr>
        <p:spPr>
          <a:xfrm>
            <a:off x="0" y="6185098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aramond" panose="02020404030301010803" pitchFamily="18" charset="0"/>
                <a:hlinkClick r:id="rId7"/>
              </a:rPr>
              <a:t>Interactive Map</a:t>
            </a:r>
            <a:endParaRPr lang="en-US" sz="1400" b="1" dirty="0">
              <a:latin typeface="Garamond" panose="02020404030301010803" pitchFamily="18" charset="0"/>
            </a:endParaRP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xmlns="" id="{0D9CF863-B67F-4E4D-9C64-8FDC7AE2B14A}"/>
              </a:ext>
            </a:extLst>
          </p:cNvPr>
          <p:cNvSpPr/>
          <p:nvPr/>
        </p:nvSpPr>
        <p:spPr>
          <a:xfrm>
            <a:off x="609600" y="4876800"/>
            <a:ext cx="338643" cy="34416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xmlns="" id="{AF67126F-49D7-47AB-B968-E7EBC8CD1AEA}"/>
              </a:ext>
            </a:extLst>
          </p:cNvPr>
          <p:cNvSpPr/>
          <p:nvPr/>
        </p:nvSpPr>
        <p:spPr>
          <a:xfrm>
            <a:off x="6553200" y="6248400"/>
            <a:ext cx="338643" cy="34416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25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1C43B6-0EB2-40F9-919D-A9336570B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 of Public Comments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B9DD7FE0-BCC3-4EDB-A355-F66F6247A87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0" y="1589566"/>
            <a:ext cx="4495800" cy="5268433"/>
          </a:xfrm>
        </p:spPr>
        <p:txBody>
          <a:bodyPr>
            <a:normAutofit fontScale="4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Keep Five Points with downtown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 not divide Five Points along Oxnard Blvd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Issues north of Wooley Rd are “totally different” from issues south of Wooley Rd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Most maps split Wilson neighborhood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621 and 624 keep Wilson united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Maps 624 and 635 divide neighborhoods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621 and 622 are the best mix of north and south representation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635 is the most representative map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Preference for united neighborhoods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Prefers 6-district map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Don’t split Wilson or La Colonia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Auto Center / Esplanade should be divided as it is the city’s economic center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Prefers culture as division more than socio-economics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Central district should span east-west as those areas are culturally linked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A135219-76D2-4D2B-85AC-4E28F7FC7753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844900" y="1589566"/>
            <a:ext cx="4299099" cy="5268433"/>
          </a:xfrm>
        </p:spPr>
        <p:txBody>
          <a:bodyPr>
            <a:normAutofit fontScale="47500" lnSpcReduction="20000"/>
          </a:bodyPr>
          <a:lstStyle/>
          <a:p>
            <a:pPr marL="514350" indent="-514350">
              <a:buFont typeface="+mj-lt"/>
              <a:buAutoNum type="arabicPeriod" startAt="15"/>
            </a:pPr>
            <a:r>
              <a:rPr lang="en-US" dirty="0"/>
              <a:t>624 splits neighborhoods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/>
              <a:t>621, 622 or 635 is best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/>
              <a:t>622 is best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/>
              <a:t>622 splits Five Points from downtown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/>
              <a:t>635 is best, with 623 as 2</a:t>
            </a:r>
            <a:r>
              <a:rPr lang="en-US" baseline="30000" dirty="0"/>
              <a:t>nd</a:t>
            </a:r>
            <a:r>
              <a:rPr lang="en-US" dirty="0"/>
              <a:t> choice (mainly due to 2 districts in South Oxnard)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/>
              <a:t>Likes 621, as it separates industrial and farm areas, follows high school zones, and balances future growth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/>
              <a:t>Draw as many districts as possible in South Oxnard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/>
              <a:t>635 divides city along neighborhood, income, commercial, and other socio-economic boundaries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/>
              <a:t>Wants 8 districts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/>
              <a:t>808 is best map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/>
              <a:t>Prefers 6 districts with two in the south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/>
              <a:t>Maps 403 and 422 should not divide Colonia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/>
              <a:t>Prefers 6 or 8 districts, likes 617, 806 or 807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/>
              <a:t>Prefers not splitting Oxnard College or St Johns Hospital areas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065FED9-AF8B-4A3A-BDA5-DA842B3D8C9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January 29, 2018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6FDF6D1-B90F-4248-9AE7-187F60B8AE9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520AB23B-9BF0-489E-A8C2-70A75979535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394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945141-5FAA-4D70-AD37-DBF6C9C9C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Suggested Action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AD95188-8B0A-46BC-990B-96A870D52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29, 2018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9309B1C-AD69-4C6A-A0B9-BC6F80719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520AB23B-9BF0-489E-A8C2-70A75979535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AAD5D529-8EB7-4683-B3F9-1468B78AE7ED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Decide on preference for 4, 6 or 8 districts</a:t>
            </a:r>
          </a:p>
          <a:p>
            <a:r>
              <a:rPr lang="en-US" dirty="0"/>
              <a:t>Within the preferred category, select 2 to 4 “focus” maps</a:t>
            </a:r>
          </a:p>
        </p:txBody>
      </p:sp>
    </p:spTree>
    <p:extLst>
      <p:ext uri="{BB962C8B-B14F-4D97-AF65-F5344CB8AC3E}">
        <p14:creationId xmlns:p14="http://schemas.microsoft.com/office/powerpoint/2010/main" val="844951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xmlns="" id="{BCE599B4-6181-4D1E-9ED2-F7D4A6F7F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Participation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A85B176-5A8F-457A-BDF8-018F28DEF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29, 2018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14688E-94AD-4593-9C83-166507C9C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520AB23B-9BF0-489E-A8C2-70A75979535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4E50F02E-D738-42E3-BD24-317F9AF3B36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9144000" cy="5029200"/>
          </a:xfrm>
        </p:spPr>
        <p:txBody>
          <a:bodyPr>
            <a:normAutofit/>
          </a:bodyPr>
          <a:lstStyle/>
          <a:p>
            <a:r>
              <a:rPr lang="en-US" sz="2400" dirty="0"/>
              <a:t>City provided many avenues for public input:</a:t>
            </a:r>
          </a:p>
          <a:p>
            <a:pPr lvl="1"/>
            <a:r>
              <a:rPr lang="en-US" sz="2000" dirty="0"/>
              <a:t>South Oxnard forum</a:t>
            </a:r>
          </a:p>
          <a:p>
            <a:pPr lvl="1"/>
            <a:r>
              <a:rPr lang="en-US" sz="2000" dirty="0"/>
              <a:t>Online districting tool</a:t>
            </a:r>
          </a:p>
          <a:p>
            <a:pPr lvl="1"/>
            <a:r>
              <a:rPr lang="en-US" sz="2000" dirty="0"/>
              <a:t>Excel and Paper districting tools</a:t>
            </a:r>
          </a:p>
          <a:p>
            <a:pPr lvl="1"/>
            <a:r>
              <a:rPr lang="en-US" sz="2000" dirty="0"/>
              <a:t>Social media and traditional communications channels</a:t>
            </a:r>
          </a:p>
          <a:p>
            <a:r>
              <a:rPr lang="en-US" sz="2400" dirty="0"/>
              <a:t>Public Responded:</a:t>
            </a:r>
          </a:p>
          <a:p>
            <a:pPr lvl="1"/>
            <a:r>
              <a:rPr lang="en-US" sz="2000" dirty="0"/>
              <a:t>Good turnout at South Oxnard forum</a:t>
            </a:r>
          </a:p>
          <a:p>
            <a:pPr lvl="1"/>
            <a:r>
              <a:rPr lang="en-US" sz="2000" dirty="0"/>
              <a:t>72 maps submitted, with 59 drawn using the online tool, 3 using the Excel tool, and 10 using the PDF/paper map</a:t>
            </a:r>
          </a:p>
          <a:p>
            <a:pPr lvl="2"/>
            <a:r>
              <a:rPr lang="en-US" sz="1800" dirty="0"/>
              <a:t>Even counting just one of the 34 maps submitted by one person, and just one of the of 10 maps submitted by a 2</a:t>
            </a:r>
            <a:r>
              <a:rPr lang="en-US" sz="1800" baseline="30000" dirty="0"/>
              <a:t>nd</a:t>
            </a:r>
            <a:r>
              <a:rPr lang="en-US" sz="1800" dirty="0"/>
              <a:t> resident, 17 residents submitted 30 maps! </a:t>
            </a: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58556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64E94D-E1B9-4FF2-A16F-29E02607B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Maps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118A30D-7050-4F4A-923E-86F8BE4B9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29, 2018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D261DCD-9411-4179-BAEA-2878C6219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520AB23B-9BF0-489E-A8C2-70A75979535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F3237B97-5C27-4D78-B335-AF692B09292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9144000" cy="48006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72 Maps submitted</a:t>
            </a:r>
          </a:p>
          <a:p>
            <a:pPr lvl="1"/>
            <a:r>
              <a:rPr lang="en-US" dirty="0"/>
              <a:t>7 were withdrawn by the submitter (in favor of updated versions)</a:t>
            </a:r>
          </a:p>
          <a:p>
            <a:pPr lvl="1"/>
            <a:r>
              <a:rPr lang="en-US" dirty="0"/>
              <a:t>7 divided the city into only two or three districts</a:t>
            </a:r>
          </a:p>
          <a:p>
            <a:pPr lvl="1"/>
            <a:r>
              <a:rPr lang="en-US" dirty="0"/>
              <a:t>18 were not population balanced</a:t>
            </a:r>
          </a:p>
          <a:p>
            <a:pPr lvl="1"/>
            <a:r>
              <a:rPr lang="en-US" dirty="0"/>
              <a:t>1 did not contain contiguous districts</a:t>
            </a:r>
          </a:p>
          <a:p>
            <a:pPr lvl="1"/>
            <a:r>
              <a:rPr lang="en-US" dirty="0"/>
              <a:t>1 proposed a single district to be contained in a 6-district map</a:t>
            </a:r>
          </a:p>
          <a:p>
            <a:r>
              <a:rPr lang="en-US" dirty="0"/>
              <a:t>Legal Maps Submitted</a:t>
            </a:r>
          </a:p>
          <a:p>
            <a:pPr lvl="1"/>
            <a:r>
              <a:rPr lang="en-US" dirty="0"/>
              <a:t>13 four-district maps</a:t>
            </a:r>
          </a:p>
          <a:p>
            <a:pPr lvl="1"/>
            <a:r>
              <a:rPr lang="en-US" dirty="0"/>
              <a:t>20 six-district maps</a:t>
            </a:r>
          </a:p>
          <a:p>
            <a:pPr lvl="1"/>
            <a:r>
              <a:rPr lang="en-US" dirty="0"/>
              <a:t>4 eight-district maps</a:t>
            </a:r>
          </a:p>
          <a:p>
            <a:pPr lvl="1"/>
            <a:r>
              <a:rPr lang="en-US" dirty="0"/>
              <a:t>NDC added an additional 4-district and an additional 8-district map to round out the mix of options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514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24DEC5F-6787-4183-8774-42DB594E6A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0" y="0"/>
            <a:ext cx="3547557" cy="4114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708F6E0-79E5-464E-9953-68C251C9E5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43200"/>
            <a:ext cx="3547557" cy="411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6CB0E1-6F4E-4649-B2FA-6F2164DEC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1524000"/>
            <a:ext cx="2590800" cy="990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2 Districts in the North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DB2C63-071C-40EE-BFDA-383D5D434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29, 2018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25266A8-BE2C-46D7-9D76-C5B9CC377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520AB23B-9BF0-489E-A8C2-70A75979535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6717718-F8D3-4339-8FF8-C737B707AD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2743200"/>
            <a:ext cx="3547557" cy="4114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D882796-A8D6-4BB9-B1F4-0BA132F54A80}"/>
              </a:ext>
            </a:extLst>
          </p:cNvPr>
          <p:cNvSpPr txBox="1"/>
          <p:nvPr/>
        </p:nvSpPr>
        <p:spPr>
          <a:xfrm>
            <a:off x="3886200" y="6492875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aramond" panose="02020404030301010803" pitchFamily="18" charset="0"/>
                <a:hlinkClick r:id="rId5"/>
              </a:rPr>
              <a:t>Interactive Map</a:t>
            </a:r>
            <a:endParaRPr lang="en-US" sz="1400" b="1" dirty="0">
              <a:latin typeface="Garamond" panose="02020404030301010803" pitchFamily="18" charset="0"/>
            </a:endParaRP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xmlns="" id="{91B4571C-CC39-440B-9E5A-0A211AB95A5F}"/>
              </a:ext>
            </a:extLst>
          </p:cNvPr>
          <p:cNvSpPr/>
          <p:nvPr/>
        </p:nvSpPr>
        <p:spPr>
          <a:xfrm>
            <a:off x="6350035" y="6324600"/>
            <a:ext cx="338643" cy="34416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64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6CB0E1-6F4E-4649-B2FA-6F2164DEC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 in North and 2 in South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DB2C63-071C-40EE-BFDA-383D5D434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29, 2018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25266A8-BE2C-46D7-9D76-C5B9CC377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520AB23B-9BF0-489E-A8C2-70A75979535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983FE45-36CA-4C0E-8484-FD929F9CD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4000"/>
            <a:ext cx="4335903" cy="5029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9B1B0C6-007B-48DE-BF65-949019D9C9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4024" y="1524000"/>
            <a:ext cx="4335903" cy="5029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C36DD81-881C-4E2E-A936-C43F09F603FD}"/>
              </a:ext>
            </a:extLst>
          </p:cNvPr>
          <p:cNvSpPr txBox="1"/>
          <p:nvPr/>
        </p:nvSpPr>
        <p:spPr>
          <a:xfrm>
            <a:off x="7620000" y="6492875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aramond" panose="02020404030301010803" pitchFamily="18" charset="0"/>
                <a:hlinkClick r:id="rId4"/>
              </a:rPr>
              <a:t>Interactive Map</a:t>
            </a:r>
            <a:endParaRPr lang="en-US" sz="1400" b="1" dirty="0">
              <a:latin typeface="Garamond" panose="02020404030301010803" pitchFamily="18" charset="0"/>
            </a:endParaRP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xmlns="" id="{76C58C2E-24CF-47AD-B664-45DA7A266C30}"/>
              </a:ext>
            </a:extLst>
          </p:cNvPr>
          <p:cNvSpPr/>
          <p:nvPr/>
        </p:nvSpPr>
        <p:spPr>
          <a:xfrm>
            <a:off x="5715000" y="5943600"/>
            <a:ext cx="338643" cy="34416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46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1082542-E9AC-4B02-BD49-E0CEF3B883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97" y="3436302"/>
            <a:ext cx="2956298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0728F19-8421-42E4-A427-25699C9704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2956298" cy="3429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DB2C63-071C-40EE-BFDA-383D5D434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29, 2018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25266A8-BE2C-46D7-9D76-C5B9CC377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520AB23B-9BF0-489E-A8C2-70A75979535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DFF6689-983F-4BA5-AAC0-BE40E9B3E1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3342078"/>
            <a:ext cx="2956298" cy="3429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ADA9E694-779F-4555-AE9B-FED9EA39008F}"/>
              </a:ext>
            </a:extLst>
          </p:cNvPr>
          <p:cNvSpPr txBox="1">
            <a:spLocks/>
          </p:cNvSpPr>
          <p:nvPr/>
        </p:nvSpPr>
        <p:spPr>
          <a:xfrm>
            <a:off x="38100" y="1524000"/>
            <a:ext cx="2590800" cy="990600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b="1" dirty="0"/>
              <a:t>1 in North,</a:t>
            </a:r>
            <a:br>
              <a:rPr lang="en-US" b="1" dirty="0"/>
            </a:br>
            <a:r>
              <a:rPr lang="en-US" b="1" dirty="0"/>
              <a:t>1 in South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659CA3A-7697-47E1-9117-6752339DAB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225" y="0"/>
            <a:ext cx="2956298" cy="3429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8062535-A0FD-47D9-BA6A-096AE523CE64}"/>
              </a:ext>
            </a:extLst>
          </p:cNvPr>
          <p:cNvSpPr txBox="1"/>
          <p:nvPr/>
        </p:nvSpPr>
        <p:spPr>
          <a:xfrm>
            <a:off x="7620000" y="6492875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aramond" panose="02020404030301010803" pitchFamily="18" charset="0"/>
                <a:hlinkClick r:id="rId6"/>
              </a:rPr>
              <a:t>Interactive Map</a:t>
            </a:r>
            <a:endParaRPr lang="en-US" sz="1400" b="1" dirty="0">
              <a:latin typeface="Garamond" panose="02020404030301010803" pitchFamily="18" charset="0"/>
            </a:endParaRP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xmlns="" id="{FC863E87-89A9-4589-9D49-3DE4D2A9AFB2}"/>
              </a:ext>
            </a:extLst>
          </p:cNvPr>
          <p:cNvSpPr/>
          <p:nvPr/>
        </p:nvSpPr>
        <p:spPr>
          <a:xfrm>
            <a:off x="6781800" y="2971800"/>
            <a:ext cx="338643" cy="34416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9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DB2C63-071C-40EE-BFDA-383D5D434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29, 2018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25266A8-BE2C-46D7-9D76-C5B9CC377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520AB23B-9BF0-489E-A8C2-70A75979535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ADA9E694-779F-4555-AE9B-FED9EA39008F}"/>
              </a:ext>
            </a:extLst>
          </p:cNvPr>
          <p:cNvSpPr txBox="1">
            <a:spLocks/>
          </p:cNvSpPr>
          <p:nvPr/>
        </p:nvSpPr>
        <p:spPr>
          <a:xfrm>
            <a:off x="1676400" y="99060"/>
            <a:ext cx="59055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b="1" dirty="0"/>
              <a:t>“Jeri Manders” and similar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9D707D7-D3DD-4E6B-A215-7119F9B9A0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1244739"/>
            <a:ext cx="2365038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89B6C65-A025-449A-B619-0A51332E43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0438" y="1244739"/>
            <a:ext cx="2365038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4727356-151A-4421-8995-2DE3A9BD05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2638" y="1258141"/>
            <a:ext cx="2365038" cy="2743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D7D4860-1368-4504-B4F6-4487EE532E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7438" y="4022401"/>
            <a:ext cx="2365038" cy="2743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6F24845-65E6-48B9-922D-ECC20CEDB4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4022401"/>
            <a:ext cx="2365038" cy="27432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CDBE847-5DCF-4F42-9ADB-91E92592EDED}"/>
              </a:ext>
            </a:extLst>
          </p:cNvPr>
          <p:cNvSpPr txBox="1"/>
          <p:nvPr/>
        </p:nvSpPr>
        <p:spPr>
          <a:xfrm>
            <a:off x="7620000" y="6492875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aramond" panose="02020404030301010803" pitchFamily="18" charset="0"/>
                <a:hlinkClick r:id="rId7"/>
              </a:rPr>
              <a:t>Interactive Map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767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7B617B4-8525-4672-8A6A-A471B542F7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5594" y="0"/>
            <a:ext cx="3153384" cy="36576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6A010E8-A98C-4BED-BCB9-267573905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29, 2018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B2A4AE9-5063-4234-B71F-398C6A1E9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520AB23B-9BF0-489E-A8C2-70A75979535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75996777-6472-40C2-B627-168B44D0041C}"/>
              </a:ext>
            </a:extLst>
          </p:cNvPr>
          <p:cNvSpPr txBox="1">
            <a:spLocks/>
          </p:cNvSpPr>
          <p:nvPr/>
        </p:nvSpPr>
        <p:spPr>
          <a:xfrm>
            <a:off x="38100" y="1524000"/>
            <a:ext cx="2590800" cy="990600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b="1" dirty="0"/>
              <a:t>United </a:t>
            </a:r>
            <a:br>
              <a:rPr lang="en-US" b="1" dirty="0"/>
            </a:br>
            <a:r>
              <a:rPr lang="en-US" b="1" dirty="0"/>
              <a:t>North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5A53786-D6F7-486D-8E19-FBC96E61D9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4696" y="3118647"/>
            <a:ext cx="3153384" cy="36576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029D7F5-EF8B-4A7E-9705-463F561DB7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6329" y="0"/>
            <a:ext cx="3153384" cy="3657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C80F779C-CDE6-4819-95A8-95455E878C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2" y="3200400"/>
            <a:ext cx="3153384" cy="36576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3FBD97F-1E9B-4531-B88D-01AF56DCA56A}"/>
              </a:ext>
            </a:extLst>
          </p:cNvPr>
          <p:cNvSpPr txBox="1"/>
          <p:nvPr/>
        </p:nvSpPr>
        <p:spPr>
          <a:xfrm>
            <a:off x="7620000" y="6492875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aramond" panose="02020404030301010803" pitchFamily="18" charset="0"/>
                <a:hlinkClick r:id="rId6"/>
              </a:rPr>
              <a:t>Interactive Map</a:t>
            </a:r>
            <a:endParaRPr lang="en-US" sz="1400" b="1" dirty="0">
              <a:latin typeface="Garamond" panose="02020404030301010803" pitchFamily="18" charset="0"/>
            </a:endParaRP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xmlns="" id="{CE50939D-05FD-42CA-A069-9B89770DC36F}"/>
              </a:ext>
            </a:extLst>
          </p:cNvPr>
          <p:cNvSpPr/>
          <p:nvPr/>
        </p:nvSpPr>
        <p:spPr>
          <a:xfrm>
            <a:off x="609600" y="6338827"/>
            <a:ext cx="338643" cy="34416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23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6A010E8-A98C-4BED-BCB9-267573905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29, 2018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B2A4AE9-5063-4234-B71F-398C6A1E9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520AB23B-9BF0-489E-A8C2-70A75979535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75996777-6472-40C2-B627-168B44D0041C}"/>
              </a:ext>
            </a:extLst>
          </p:cNvPr>
          <p:cNvSpPr txBox="1">
            <a:spLocks/>
          </p:cNvSpPr>
          <p:nvPr/>
        </p:nvSpPr>
        <p:spPr>
          <a:xfrm>
            <a:off x="38100" y="1524000"/>
            <a:ext cx="2590800" cy="990600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b="1" dirty="0"/>
              <a:t>2 districts in far south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141D1E1-CF5D-4757-BB93-4EE49B095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3016" y="0"/>
            <a:ext cx="3153384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6636E3F-68CD-438C-9F27-AEC90B97A1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3529" y="0"/>
            <a:ext cx="3153384" cy="3657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EF5CDC1-6F2B-40F7-8FE1-383C928B9E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294" y="3200400"/>
            <a:ext cx="3153384" cy="3657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46A91C5-C08E-4ED2-95DB-6916F44C3A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1816" y="3200400"/>
            <a:ext cx="3153384" cy="3657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5A8B855-6EF9-4D63-8143-4CD5C82EBF0D}"/>
              </a:ext>
            </a:extLst>
          </p:cNvPr>
          <p:cNvSpPr txBox="1"/>
          <p:nvPr/>
        </p:nvSpPr>
        <p:spPr>
          <a:xfrm>
            <a:off x="7620000" y="6492875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aramond" panose="02020404030301010803" pitchFamily="18" charset="0"/>
                <a:hlinkClick r:id="rId6"/>
              </a:rPr>
              <a:t>Interactive Map</a:t>
            </a:r>
            <a:endParaRPr lang="en-US" sz="1400" b="1" dirty="0">
              <a:latin typeface="Garamond" panose="02020404030301010803" pitchFamily="18" charset="0"/>
            </a:endParaRPr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xmlns="" id="{3F6E9ACF-9F24-45EC-8D2B-367DED68D13D}"/>
              </a:ext>
            </a:extLst>
          </p:cNvPr>
          <p:cNvSpPr/>
          <p:nvPr/>
        </p:nvSpPr>
        <p:spPr>
          <a:xfrm>
            <a:off x="4800600" y="6400800"/>
            <a:ext cx="338643" cy="34416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3277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Custom 2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BF0000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6115</TotalTime>
  <Words>573</Words>
  <Application>Microsoft Office PowerPoint</Application>
  <PresentationFormat>On-screen Show (4:3)</PresentationFormat>
  <Paragraphs>104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Calibri</vt:lpstr>
      <vt:lpstr>Garamond</vt:lpstr>
      <vt:lpstr>Tw Cen MT</vt:lpstr>
      <vt:lpstr>Wingdings</vt:lpstr>
      <vt:lpstr>Wingdings 2</vt:lpstr>
      <vt:lpstr>Median</vt:lpstr>
      <vt:lpstr>City of Oxnard Consideration of By-District Elections</vt:lpstr>
      <vt:lpstr>Public Participation</vt:lpstr>
      <vt:lpstr>Summary of Maps</vt:lpstr>
      <vt:lpstr>2 Districts in the North</vt:lpstr>
      <vt:lpstr>1 in North and 2 in South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of Public Comments</vt:lpstr>
      <vt:lpstr>Suggested Action</vt:lpstr>
    </vt:vector>
  </TitlesOfParts>
  <Company>Claremont McKenna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of Tulare 2011 Redistricting</dc:title>
  <dc:creator>DMeyer12</dc:creator>
  <cp:lastModifiedBy>Kenneth.Rozell</cp:lastModifiedBy>
  <cp:revision>481</cp:revision>
  <cp:lastPrinted>2018-01-29T18:33:15Z</cp:lastPrinted>
  <dcterms:created xsi:type="dcterms:W3CDTF">2011-05-19T00:29:13Z</dcterms:created>
  <dcterms:modified xsi:type="dcterms:W3CDTF">2018-01-29T18:33:37Z</dcterms:modified>
</cp:coreProperties>
</file>