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handoutMasterIdLst>
    <p:handoutMasterId r:id="rId28"/>
  </p:handoutMasterIdLst>
  <p:sldIdLst>
    <p:sldId id="257" r:id="rId2"/>
    <p:sldId id="453" r:id="rId3"/>
    <p:sldId id="454" r:id="rId4"/>
    <p:sldId id="455" r:id="rId5"/>
    <p:sldId id="456" r:id="rId6"/>
    <p:sldId id="457" r:id="rId7"/>
    <p:sldId id="459" r:id="rId8"/>
    <p:sldId id="460" r:id="rId9"/>
    <p:sldId id="461" r:id="rId10"/>
    <p:sldId id="462" r:id="rId11"/>
    <p:sldId id="463" r:id="rId12"/>
    <p:sldId id="464" r:id="rId13"/>
    <p:sldId id="470" r:id="rId14"/>
    <p:sldId id="471" r:id="rId15"/>
    <p:sldId id="472" r:id="rId16"/>
    <p:sldId id="469" r:id="rId17"/>
    <p:sldId id="468" r:id="rId18"/>
    <p:sldId id="473" r:id="rId19"/>
    <p:sldId id="467" r:id="rId20"/>
    <p:sldId id="465" r:id="rId21"/>
    <p:sldId id="466" r:id="rId22"/>
    <p:sldId id="477" r:id="rId23"/>
    <p:sldId id="476" r:id="rId24"/>
    <p:sldId id="475" r:id="rId25"/>
    <p:sldId id="474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99"/>
    <a:srgbClr val="C13F3F"/>
    <a:srgbClr val="D921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8" autoAdjust="0"/>
    <p:restoredTop sz="95083" autoAdjust="0"/>
  </p:normalViewPr>
  <p:slideViewPr>
    <p:cSldViewPr>
      <p:cViewPr varScale="1">
        <p:scale>
          <a:sx n="116" d="100"/>
          <a:sy n="116" d="100"/>
        </p:scale>
        <p:origin x="16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5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36"/>
    </p:cViewPr>
  </p:sorterViewPr>
  <p:notesViewPr>
    <p:cSldViewPr>
      <p:cViewPr varScale="1">
        <p:scale>
          <a:sx n="59" d="100"/>
          <a:sy n="59" d="100"/>
        </p:scale>
        <p:origin x="3142" y="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75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r">
              <a:defRPr sz="1200"/>
            </a:lvl1pPr>
          </a:lstStyle>
          <a:p>
            <a:fld id="{4F0938CC-CE79-4435-A706-83705538FAFE}" type="datetimeFigureOut">
              <a:rPr lang="en-US" smtClean="0"/>
              <a:pPr/>
              <a:t>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75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r">
              <a:defRPr sz="1200"/>
            </a:lvl1pPr>
          </a:lstStyle>
          <a:p>
            <a:fld id="{D669F728-D530-4620-B9D3-C4599D1731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9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675" y="5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/>
          <a:lstStyle>
            <a:lvl1pPr algn="r">
              <a:defRPr sz="1200"/>
            </a:lvl1pPr>
          </a:lstStyle>
          <a:p>
            <a:fld id="{D67B964A-190D-4150-B132-A0F976DCD8AC}" type="datetimeFigureOut">
              <a:rPr lang="en-US" smtClean="0"/>
              <a:pPr/>
              <a:t>1/16/2018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2" tIns="45318" rIns="90632" bIns="453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0" y="4416504"/>
            <a:ext cx="5607691" cy="4183222"/>
          </a:xfrm>
          <a:prstGeom prst="rect">
            <a:avLst/>
          </a:prstGeom>
        </p:spPr>
        <p:txBody>
          <a:bodyPr vert="horz" lIns="90632" tIns="45318" rIns="90632" bIns="45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675" y="8829851"/>
            <a:ext cx="3038154" cy="464978"/>
          </a:xfrm>
          <a:prstGeom prst="rect">
            <a:avLst/>
          </a:prstGeom>
        </p:spPr>
        <p:txBody>
          <a:bodyPr vert="horz" lIns="90632" tIns="45318" rIns="90632" bIns="45318" rtlCol="0" anchor="b"/>
          <a:lstStyle>
            <a:lvl1pPr algn="r">
              <a:defRPr sz="1200"/>
            </a:lvl1pPr>
          </a:lstStyle>
          <a:p>
            <a:fld id="{25FD98E6-C4B7-402B-9B62-381BA5333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7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3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none" baseline="0">
                <a:solidFill>
                  <a:srgbClr val="002060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January 17, 2018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" y="0"/>
            <a:ext cx="1899719" cy="1372224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-1905000" y="152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632448" cy="990600"/>
          </a:xfrm>
        </p:spPr>
        <p:txBody>
          <a:bodyPr>
            <a:normAutofit/>
          </a:bodyPr>
          <a:lstStyle>
            <a:lvl1pPr>
              <a:defRPr sz="3600">
                <a:latin typeface="Garamond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667000" cy="365125"/>
          </a:xfrm>
        </p:spPr>
        <p:txBody>
          <a:bodyPr/>
          <a:lstStyle>
            <a:lvl1pPr>
              <a:defRPr sz="1050">
                <a:latin typeface="Garamond" pitchFamily="18" charset="0"/>
              </a:defRPr>
            </a:lvl1pPr>
          </a:lstStyle>
          <a:p>
            <a:r>
              <a:rPr lang="en-US" dirty="0"/>
              <a:t>January 17,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000" b="1" dirty="0"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477000" y="6492875"/>
            <a:ext cx="2667000" cy="365125"/>
          </a:xfrm>
        </p:spPr>
        <p:txBody>
          <a:bodyPr rtlCol="0"/>
          <a:lstStyle>
            <a:lvl1pPr algn="r">
              <a:defRPr sz="1100"/>
            </a:lvl1pPr>
          </a:lstStyle>
          <a:p>
            <a:r>
              <a:rPr lang="en-US" dirty="0"/>
              <a:t>January 17, 2018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3050"/>
            <a:ext cx="7010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dirty="0"/>
              <a:t>January 17, 2018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371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January 17,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 dirty="0"/>
              <a:t>January 17, 2018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659308" y="228600"/>
            <a:ext cx="7103692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4800" y="1600199"/>
            <a:ext cx="8461248" cy="48548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-1532" y="649287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January 17, 2018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chemeClr val="bg1"/>
                </a:solidFill>
              </a:defRPr>
            </a:lvl1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7E08A3-03F9-4B2C-82B4-439AE4594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" y="0"/>
            <a:ext cx="1671119" cy="12070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rgbClr val="002060"/>
          </a:solidFill>
          <a:latin typeface="Garamond" pitchFamily="18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www.arcgis.com/apps/View/index.html?appid=0d19c1c2b61d44b280602d1ab0bab89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cgis.com/apps/View/index.html?appid=0d19c1c2b61d44b280602d1ab0bab890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cgis.com/apps/View/index.html?appid=0d19c1c2b61d44b280602d1ab0bab890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://www.arcgis.com/apps/View/index.html?appid=0d19c1c2b61d44b280602d1ab0bab890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://www.arcgis.com/apps/View/index.html?appid=0d19c1c2b61d44b280602d1ab0bab890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rcgis.com/apps/View/index.html?appid=0d19c1c2b61d44b280602d1ab0bab890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cgis.com/apps/View/index.html?appid=0d19c1c2b61d44b280602d1ab0bab890" TargetMode="Externa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rcgis.com/apps/View/index.html?appid=0d19c1c2b61d44b280602d1ab0bab89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cgis.com/apps/View/index.html?appid=0d19c1c2b61d44b280602d1ab0bab89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cgis.com/apps/View/index.html?appid=0d19c1c2b61d44b280602d1ab0bab890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rcgis.com/apps/View/index.html?appid=0d19c1c2b61d44b280602d1ab0bab89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gis.com/apps/View/index.html?appid=0d19c1c2b61d44b280602d1ab0bab890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244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City of Oxnard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Consideration of By-District Elections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B8B085-3B1A-4254-8A88-B40A321A50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381000"/>
            <a:ext cx="5562600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DA9E694-779F-4555-AE9B-FED9EA39008F}"/>
              </a:ext>
            </a:extLst>
          </p:cNvPr>
          <p:cNvSpPr txBox="1">
            <a:spLocks/>
          </p:cNvSpPr>
          <p:nvPr/>
        </p:nvSpPr>
        <p:spPr>
          <a:xfrm>
            <a:off x="1676400" y="99060"/>
            <a:ext cx="59055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“Jeri Manders” and similar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D707D7-D3DD-4E6B-A215-7119F9B9A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244739"/>
            <a:ext cx="2365038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9B6C65-A025-449A-B619-0A51332E4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438" y="1244739"/>
            <a:ext cx="2365038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727356-151A-4421-8995-2DE3A9BD0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638" y="1258141"/>
            <a:ext cx="2365038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D7D4860-1368-4504-B4F6-4487EE532E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438" y="4022401"/>
            <a:ext cx="2365038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F24845-65E6-48B9-922D-ECC20CEDB4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4022401"/>
            <a:ext cx="2365038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DBE847-5DCF-4F42-9ADB-91E92592EDED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7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67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F35C33-21D2-412E-8926-1A1FD4832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3547557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19F88A-57B7-43A6-9302-A192392B3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" y="2743200"/>
            <a:ext cx="3547558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E063B-A999-4E7A-96CF-41D38D53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48" y="1524000"/>
            <a:ext cx="2607648" cy="1447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Suggested </a:t>
            </a:r>
            <a:br>
              <a:rPr lang="en-US" b="1" dirty="0"/>
            </a:br>
            <a:r>
              <a:rPr lang="en-US" b="1" dirty="0"/>
              <a:t>4-District Focus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722E1D-FABA-4DDD-BDDD-DCA99D4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AC71D6-5F85-4647-9284-93CBBAD8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781370-507F-4AE7-BDF3-5FB9935CE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443" y="2743200"/>
            <a:ext cx="3547557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38D87F-C983-4E8F-A08E-EAFE9CCF4E4A}"/>
              </a:ext>
            </a:extLst>
          </p:cNvPr>
          <p:cNvSpPr txBox="1"/>
          <p:nvPr/>
        </p:nvSpPr>
        <p:spPr>
          <a:xfrm>
            <a:off x="381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5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62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195E-7EA1-46C7-A5CB-2A278D90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Six-District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66441B-1E13-4C28-9495-474B1421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9543A4-10C5-4C62-B7A7-59FC478A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78579E0-2290-477D-9FCA-DBFA29B10B5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 legal maps</a:t>
            </a:r>
          </a:p>
          <a:p>
            <a:pPr lvl="1"/>
            <a:r>
              <a:rPr lang="en-US" dirty="0"/>
              <a:t>4 maps that unite the northernmost part of the city in a single district</a:t>
            </a:r>
          </a:p>
          <a:p>
            <a:pPr lvl="1"/>
            <a:r>
              <a:rPr lang="en-US" dirty="0"/>
              <a:t>4 maps that have two districts covering the southernmost part of the city</a:t>
            </a:r>
          </a:p>
          <a:p>
            <a:pPr lvl="1"/>
            <a:r>
              <a:rPr lang="en-US" dirty="0"/>
              <a:t>3 maps that unite the center of the city in one district</a:t>
            </a:r>
          </a:p>
          <a:p>
            <a:pPr lvl="1"/>
            <a:r>
              <a:rPr lang="en-US" dirty="0"/>
              <a:t>4 maps that have at least three districts covering the center of the city</a:t>
            </a:r>
          </a:p>
          <a:p>
            <a:pPr lvl="1"/>
            <a:r>
              <a:rPr lang="en-US" dirty="0"/>
              <a:t>5 maps where the author’s only declared purpose is use this process to remove the voters’ elected council from office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12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7B617B4-8525-4672-8A6A-A471B542F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594" y="0"/>
            <a:ext cx="3153384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5996777-6472-40C2-B627-168B44D0041C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United </a:t>
            </a:r>
            <a:br>
              <a:rPr lang="en-US" b="1" dirty="0"/>
            </a:br>
            <a:r>
              <a:rPr lang="en-US" b="1" dirty="0"/>
              <a:t>North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5A53786-D6F7-486D-8E19-FBC96E61D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96" y="3118647"/>
            <a:ext cx="3153384" cy="3657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029D7F5-EF8B-4A7E-9705-463F561DB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329" y="0"/>
            <a:ext cx="3153384" cy="3657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80F779C-CDE6-4819-95A8-95455E878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" y="3200400"/>
            <a:ext cx="3153384" cy="36576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3FBD97F-1E9B-4531-B88D-01AF56DCA56A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2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5996777-6472-40C2-B627-168B44D0041C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2 districts in far south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41D1E1-CF5D-4757-BB93-4EE49B095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16" y="0"/>
            <a:ext cx="3153384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636E3F-68CD-438C-9F27-AEC90B97A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29" y="0"/>
            <a:ext cx="3153384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F5CDC1-6F2B-40F7-8FE1-383C928B9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94" y="3200400"/>
            <a:ext cx="3153384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6A91C5-C08E-4ED2-95DB-6916F44C3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816" y="3200400"/>
            <a:ext cx="3153384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A8B855-6EF9-4D63-8143-4CD5C82EBF0D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2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A0CC5C-205D-4D47-BB16-348323E62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743200"/>
            <a:ext cx="3547557" cy="4114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5996777-6472-40C2-B627-168B44D0041C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United </a:t>
            </a:r>
            <a:br>
              <a:rPr lang="en-US" b="1" dirty="0"/>
            </a:br>
            <a:r>
              <a:rPr lang="en-US" b="1" dirty="0"/>
              <a:t>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720C1B-3A22-4E05-843B-A61EFF883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3547557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F6E04B-439A-4B1E-AF47-FCE663A3B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85" y="2713038"/>
            <a:ext cx="3547557" cy="411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9BD7AB1-7A0C-414F-A511-474AADCD9481}"/>
              </a:ext>
            </a:extLst>
          </p:cNvPr>
          <p:cNvSpPr txBox="1"/>
          <p:nvPr/>
        </p:nvSpPr>
        <p:spPr>
          <a:xfrm>
            <a:off x="3808204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5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1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1655441-3CE0-4513-A683-3903D93D9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16" y="1149"/>
            <a:ext cx="3153384" cy="3657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36BC324-7814-4FF3-AAF6-F19C3C00E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182020"/>
            <a:ext cx="3153384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A010E8-A98C-4BED-BCB9-26757390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A4AE9-5063-4234-B71F-398C6A1E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C74B2C4-E2D6-4061-A003-1DC4618F0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3153384" cy="3657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5E0C142-D73C-4E47-8388-6AD52BBB9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6" y="3200400"/>
            <a:ext cx="3153384" cy="3657600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xmlns="" id="{7644A553-1EAF-42CE-89DF-10A47C584A2F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Blended Center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E2C1AD4-5CE2-44A9-8F4A-A9C55308B36B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30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DA9E694-779F-4555-AE9B-FED9EA39008F}"/>
              </a:ext>
            </a:extLst>
          </p:cNvPr>
          <p:cNvSpPr txBox="1">
            <a:spLocks/>
          </p:cNvSpPr>
          <p:nvPr/>
        </p:nvSpPr>
        <p:spPr>
          <a:xfrm>
            <a:off x="1676400" y="99060"/>
            <a:ext cx="59055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“Jeri Manders” and similar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FF1B6F-BD82-425F-8A04-B4CAACD46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16" y="1272222"/>
            <a:ext cx="236503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B954DA-3B4C-44D6-9AA0-879B7C54C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454" y="1272222"/>
            <a:ext cx="2365038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EB0907-CF28-45C3-ABE4-7388F5A33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492" y="1258054"/>
            <a:ext cx="2365038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7B7439-DBA5-4A6A-A2A6-72FF26CF7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328" y="4114800"/>
            <a:ext cx="2365038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AED23B2-D9EE-4719-8B18-B3DD41720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114800"/>
            <a:ext cx="2365038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C8EA64-4699-42A6-9960-4845EC742EE6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7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2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E063B-A999-4E7A-96CF-41D38D53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48" y="1524000"/>
            <a:ext cx="2607648" cy="1447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Suggested </a:t>
            </a:r>
            <a:br>
              <a:rPr lang="en-US" b="1" dirty="0"/>
            </a:br>
            <a:r>
              <a:rPr lang="en-US" b="1" dirty="0"/>
              <a:t>6-District Focus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722E1D-FABA-4DDD-BDDD-DCA99D4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AC71D6-5F85-4647-9284-93CBBAD8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41909-FD83-4FE7-93B8-332AD6829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16" y="0"/>
            <a:ext cx="3153384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1A7D9D-E12D-4317-90C9-A26DE4870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816" y="3200400"/>
            <a:ext cx="3153384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3556F9-DFEA-4628-927D-FE72E5DE4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38" y="0"/>
            <a:ext cx="3153384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12ACEC-6866-4A97-A067-B261A643E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0400"/>
            <a:ext cx="3153384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200DD1-4F2F-4523-8FA0-85D2E12985B3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8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195E-7EA1-46C7-A5CB-2A278D90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Eight-District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66441B-1E13-4C28-9495-474B1421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9543A4-10C5-4C62-B7A7-59FC478A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78579E0-2290-477D-9FCA-DBFA29B10B5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5 legal maps</a:t>
            </a:r>
          </a:p>
          <a:p>
            <a:pPr lvl="1"/>
            <a:r>
              <a:rPr lang="en-US" dirty="0"/>
              <a:t>Geographic configurations vary significantly</a:t>
            </a:r>
          </a:p>
          <a:p>
            <a:pPr lvl="1"/>
            <a:r>
              <a:rPr lang="en-US" dirty="0"/>
              <a:t>All have 7 majority-Latino districts (by CVAP)</a:t>
            </a:r>
          </a:p>
          <a:p>
            <a:pPr lvl="1"/>
            <a:r>
              <a:rPr lang="en-US" dirty="0"/>
              <a:t>Number of 65%-plus Latino districts vary from 2 to 4</a:t>
            </a:r>
          </a:p>
          <a:p>
            <a:pPr lvl="1"/>
            <a:r>
              <a:rPr lang="en-US" dirty="0"/>
              <a:t>Two maps (806 and 807) are intentionally configured to put 3 of the 4 Councilmembers in a single district, and contain only two districts where Latinos are 65% or more of CVAP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6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3050"/>
            <a:ext cx="6934200" cy="869950"/>
          </a:xfrm>
        </p:spPr>
        <p:txBody>
          <a:bodyPr/>
          <a:lstStyle/>
          <a:p>
            <a:r>
              <a:rPr lang="en-US" sz="3600" b="1" dirty="0"/>
              <a:t>Traditional Districting Criteria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" y="2438400"/>
            <a:ext cx="3886200" cy="1676400"/>
          </a:xfrm>
        </p:spPr>
        <p:txBody>
          <a:bodyPr>
            <a:normAutofit lnSpcReduction="10000"/>
          </a:bodyPr>
          <a:lstStyle/>
          <a:p>
            <a:r>
              <a:rPr lang="en-US" altLang="en-US" sz="2400" b="1" dirty="0"/>
              <a:t>Equal Population</a:t>
            </a:r>
            <a:endParaRPr lang="en-US" altLang="en-US" sz="2000" dirty="0"/>
          </a:p>
          <a:p>
            <a:r>
              <a:rPr lang="en-US" altLang="en-US" sz="2400" b="1" dirty="0"/>
              <a:t>Federal</a:t>
            </a:r>
            <a:r>
              <a:rPr lang="en-US" altLang="en-US" sz="2400" dirty="0"/>
              <a:t> </a:t>
            </a:r>
            <a:r>
              <a:rPr lang="en-US" altLang="en-US" sz="2400" b="1" dirty="0"/>
              <a:t>Voting Rights Act</a:t>
            </a:r>
          </a:p>
          <a:p>
            <a:r>
              <a:rPr lang="en-US" altLang="en-US" sz="2400" b="1" dirty="0"/>
              <a:t>No Racial Gerrymandering</a:t>
            </a:r>
          </a:p>
          <a:p>
            <a:pPr lvl="1"/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267200" y="2438400"/>
            <a:ext cx="4648200" cy="35814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/>
              <a:t>Communities of interest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/>
              <a:t>Compact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/>
              <a:t>Contiguous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/>
              <a:t>Visible (Natural &amp; man-made) boundaries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/>
              <a:t>Respect for voters’ wishes and continuity in office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400" b="1" i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152400" y="1752600"/>
            <a:ext cx="3886200" cy="640080"/>
          </a:xfrm>
        </p:spPr>
        <p:txBody>
          <a:bodyPr/>
          <a:lstStyle/>
          <a:p>
            <a:r>
              <a:rPr lang="en-US" dirty="0"/>
              <a:t>Federal Laws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267200" y="1752600"/>
            <a:ext cx="4495800" cy="640080"/>
          </a:xfrm>
        </p:spPr>
        <p:txBody>
          <a:bodyPr/>
          <a:lstStyle/>
          <a:p>
            <a:r>
              <a:rPr lang="en-US" dirty="0"/>
              <a:t>Traditional Criteria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3400"/>
            <a:ext cx="3088598" cy="2047875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6670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>
                <a:latin typeface="Garamond" panose="02020404030301010803" pitchFamily="18" charset="0"/>
              </a:rPr>
              <a:t>January 17,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21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B41A2C-5F7D-4FDF-831B-C1F9C5E25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6400"/>
            <a:ext cx="3153384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938189-BF51-4AD2-952D-F8517D19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14680B-4981-4E44-B2D2-9C87CF33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D952FB-3A69-4DD5-B9B8-1874926AC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736" y="-29867"/>
            <a:ext cx="3153384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6FE501-4D2E-42BD-B0B1-00026A1A1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45" y="3441253"/>
            <a:ext cx="3153384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87181F-061F-4033-8B86-75B2D6AA1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129" y="-152400"/>
            <a:ext cx="3153384" cy="365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6AC9DA-9CB5-4E8A-B428-0C74F147E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600" y="3124200"/>
            <a:ext cx="3153384" cy="3657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14167A-A6DB-4CAB-B9A0-708CF7E1C1A2}"/>
              </a:ext>
            </a:extLst>
          </p:cNvPr>
          <p:cNvSpPr txBox="1"/>
          <p:nvPr/>
        </p:nvSpPr>
        <p:spPr>
          <a:xfrm>
            <a:off x="0" y="618509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7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25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2FD0F72-DD21-4F55-9BDF-16ABAD9F2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83" y="2057400"/>
            <a:ext cx="4138817" cy="480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292090-AF41-4AF4-A5DD-AB62B47A2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183" y="0"/>
            <a:ext cx="4138817" cy="480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E063B-A999-4E7A-96CF-41D38D53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48" y="1524000"/>
            <a:ext cx="3826848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Suggested 8-District Focus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722E1D-FABA-4DDD-BDDD-DCA99D4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AC71D6-5F85-4647-9284-93CBBAD8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DF4E7E-80C5-4EAC-A6A3-49FFE4AA2935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4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56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195E-7EA1-46C7-A5CB-2A278D90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66441B-1E13-4C28-9495-474B1421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9543A4-10C5-4C62-B7A7-59FC478A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78579E0-2290-477D-9FCA-DBFA29B10B5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92675"/>
          </a:xfrm>
        </p:spPr>
        <p:txBody>
          <a:bodyPr>
            <a:normAutofit/>
          </a:bodyPr>
          <a:lstStyle/>
          <a:p>
            <a:r>
              <a:rPr lang="en-US" dirty="0"/>
              <a:t>Suggested Focus Maps from Each Group</a:t>
            </a:r>
          </a:p>
          <a:p>
            <a:pPr lvl="1"/>
            <a:r>
              <a:rPr lang="en-US" dirty="0"/>
              <a:t>Four-District Maps Categories:</a:t>
            </a:r>
          </a:p>
          <a:p>
            <a:pPr lvl="2"/>
            <a:r>
              <a:rPr lang="en-US" dirty="0"/>
              <a:t>2 Districts in North</a:t>
            </a:r>
          </a:p>
          <a:p>
            <a:pPr lvl="2"/>
            <a:r>
              <a:rPr lang="en-US" dirty="0"/>
              <a:t>1 District in North and 2 Districts in South</a:t>
            </a:r>
          </a:p>
          <a:p>
            <a:pPr lvl="2"/>
            <a:r>
              <a:rPr lang="en-US" dirty="0"/>
              <a:t>1 District in North and 1 District in South</a:t>
            </a:r>
          </a:p>
          <a:p>
            <a:pPr lvl="1"/>
            <a:r>
              <a:rPr lang="en-US" dirty="0"/>
              <a:t>Six-District Map Categories:</a:t>
            </a:r>
          </a:p>
          <a:p>
            <a:pPr lvl="2"/>
            <a:r>
              <a:rPr lang="en-US" dirty="0"/>
              <a:t>United far North</a:t>
            </a:r>
          </a:p>
          <a:p>
            <a:pPr lvl="2"/>
            <a:r>
              <a:rPr lang="en-US" dirty="0"/>
              <a:t>2 Districts in far South</a:t>
            </a:r>
          </a:p>
          <a:p>
            <a:pPr lvl="2"/>
            <a:r>
              <a:rPr lang="en-US" dirty="0"/>
              <a:t>United Center</a:t>
            </a:r>
          </a:p>
          <a:p>
            <a:pPr lvl="2"/>
            <a:r>
              <a:rPr lang="en-US" dirty="0"/>
              <a:t>Blended Center</a:t>
            </a:r>
          </a:p>
          <a:p>
            <a:pPr lvl="1"/>
            <a:r>
              <a:rPr lang="en-US" dirty="0"/>
              <a:t>Eight-District Maps:</a:t>
            </a:r>
          </a:p>
          <a:p>
            <a:pPr lvl="2"/>
            <a:r>
              <a:rPr lang="en-US" dirty="0"/>
              <a:t>Two maps suggested as “Focus”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2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F35C33-21D2-412E-8926-1A1FD4832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3547557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19F88A-57B7-43A6-9302-A192392B3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" y="2743200"/>
            <a:ext cx="3547558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E063B-A999-4E7A-96CF-41D38D53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48" y="1524000"/>
            <a:ext cx="2607648" cy="1447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Suggested </a:t>
            </a:r>
            <a:br>
              <a:rPr lang="en-US" b="1" dirty="0"/>
            </a:br>
            <a:r>
              <a:rPr lang="en-US" b="1" dirty="0"/>
              <a:t>4-District Focus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722E1D-FABA-4DDD-BDDD-DCA99D4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AC71D6-5F85-4647-9284-93CBBAD8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781370-507F-4AE7-BDF3-5FB9935CE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443" y="2743200"/>
            <a:ext cx="3547557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38D87F-C983-4E8F-A08E-EAFE9CCF4E4A}"/>
              </a:ext>
            </a:extLst>
          </p:cNvPr>
          <p:cNvSpPr txBox="1"/>
          <p:nvPr/>
        </p:nvSpPr>
        <p:spPr>
          <a:xfrm>
            <a:off x="381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5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9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E063B-A999-4E7A-96CF-41D38D53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48" y="1524000"/>
            <a:ext cx="2607648" cy="1447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Suggested </a:t>
            </a:r>
            <a:br>
              <a:rPr lang="en-US" b="1" dirty="0"/>
            </a:br>
            <a:r>
              <a:rPr lang="en-US" b="1" dirty="0"/>
              <a:t>6-District Focus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722E1D-FABA-4DDD-BDDD-DCA99D4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AC71D6-5F85-4647-9284-93CBBAD8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41909-FD83-4FE7-93B8-332AD6829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16" y="0"/>
            <a:ext cx="3153384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1A7D9D-E12D-4317-90C9-A26DE4870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816" y="3200400"/>
            <a:ext cx="3153384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3556F9-DFEA-4628-927D-FE72E5DE4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38" y="0"/>
            <a:ext cx="3153384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12ACEC-6866-4A97-A067-B261A643E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0400"/>
            <a:ext cx="3153384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200DD1-4F2F-4523-8FA0-85D2E12985B3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50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2FD0F72-DD21-4F55-9BDF-16ABAD9F2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83" y="2057400"/>
            <a:ext cx="4138817" cy="480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292090-AF41-4AF4-A5DD-AB62B47A2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183" y="0"/>
            <a:ext cx="4138817" cy="480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E063B-A999-4E7A-96CF-41D38D53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48" y="1524000"/>
            <a:ext cx="3826848" cy="1066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Suggested 8-District Focus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722E1D-FABA-4DDD-BDDD-DCA99D4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0AC71D6-5F85-4647-9284-93CBBAD8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DF4E7E-80C5-4EAC-A6A3-49FFE4AA2935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4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9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BCE599B4-6181-4D1E-9ED2-F7D4A6F7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Participation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85B176-5A8F-457A-BDF8-018F28DEF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14688E-94AD-4593-9C83-166507C9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4E50F02E-D738-42E3-BD24-317F9AF3B3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City provided many avenues for public input:</a:t>
            </a:r>
          </a:p>
          <a:p>
            <a:pPr lvl="1"/>
            <a:r>
              <a:rPr lang="en-US" sz="2000" dirty="0"/>
              <a:t>South Oxnard forum</a:t>
            </a:r>
          </a:p>
          <a:p>
            <a:pPr lvl="1"/>
            <a:r>
              <a:rPr lang="en-US" sz="2000" dirty="0"/>
              <a:t>Online districting tool</a:t>
            </a:r>
          </a:p>
          <a:p>
            <a:pPr lvl="1"/>
            <a:r>
              <a:rPr lang="en-US" sz="2000" dirty="0"/>
              <a:t>Excel and </a:t>
            </a:r>
            <a:r>
              <a:rPr lang="en-US" sz="2000" dirty="0" smtClean="0"/>
              <a:t>paper </a:t>
            </a:r>
            <a:r>
              <a:rPr lang="en-US" sz="2000" dirty="0"/>
              <a:t>districting tools</a:t>
            </a:r>
          </a:p>
          <a:p>
            <a:pPr lvl="1"/>
            <a:r>
              <a:rPr lang="en-US" sz="2000" dirty="0"/>
              <a:t>Social media and traditional communications channels</a:t>
            </a:r>
          </a:p>
          <a:p>
            <a:r>
              <a:rPr lang="en-US" sz="2400" dirty="0"/>
              <a:t>Public Responded:</a:t>
            </a:r>
          </a:p>
          <a:p>
            <a:pPr lvl="1"/>
            <a:r>
              <a:rPr lang="en-US" sz="2000" dirty="0"/>
              <a:t>About 80 participants at South Oxnard forum</a:t>
            </a:r>
          </a:p>
          <a:p>
            <a:pPr lvl="1"/>
            <a:r>
              <a:rPr lang="en-US" sz="2000" dirty="0"/>
              <a:t>72 maps submitted, with 59 drawn using the online tool, 3 using the Excel tool, and 10 using the PDF/paper map</a:t>
            </a:r>
          </a:p>
          <a:p>
            <a:pPr lvl="2"/>
            <a:r>
              <a:rPr lang="en-US" sz="1800" dirty="0"/>
              <a:t>Even counting just one of the 34 maps submitted by one person, and just one of the </a:t>
            </a:r>
            <a:r>
              <a:rPr lang="en-US" sz="1800" dirty="0" smtClean="0"/>
              <a:t>10 </a:t>
            </a:r>
            <a:r>
              <a:rPr lang="en-US" sz="1800" dirty="0"/>
              <a:t>maps submitted by a 2</a:t>
            </a:r>
            <a:r>
              <a:rPr lang="en-US" sz="1800" baseline="30000" dirty="0"/>
              <a:t>nd</a:t>
            </a:r>
            <a:r>
              <a:rPr lang="en-US" sz="1800" dirty="0"/>
              <a:t> resident, 17 residents submitted 30 maps!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855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4E94D-E1B9-4FF2-A16F-29E02607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18A30D-7050-4F4A-923E-86F8BE4B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261DCD-9411-4179-BAEA-2878C621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3237B97-5C27-4D78-B335-AF692B0929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72 Maps submitted</a:t>
            </a:r>
          </a:p>
          <a:p>
            <a:pPr lvl="1"/>
            <a:r>
              <a:rPr lang="en-US" dirty="0"/>
              <a:t>7 were withdrawn by the submitter (in favor of updated versions)</a:t>
            </a:r>
          </a:p>
          <a:p>
            <a:pPr lvl="1"/>
            <a:r>
              <a:rPr lang="en-US" dirty="0"/>
              <a:t>7 divided the city into only two or three districts</a:t>
            </a:r>
          </a:p>
          <a:p>
            <a:pPr lvl="1"/>
            <a:r>
              <a:rPr lang="en-US" dirty="0"/>
              <a:t>18 were not population balanced</a:t>
            </a:r>
          </a:p>
          <a:p>
            <a:pPr lvl="1"/>
            <a:r>
              <a:rPr lang="en-US" dirty="0"/>
              <a:t>1 did not contain contiguous districts</a:t>
            </a:r>
          </a:p>
          <a:p>
            <a:pPr lvl="1"/>
            <a:r>
              <a:rPr lang="en-US" dirty="0"/>
              <a:t>1 proposed a single district to be contained in a 6-district map</a:t>
            </a:r>
          </a:p>
          <a:p>
            <a:r>
              <a:rPr lang="en-US" dirty="0"/>
              <a:t>Legal Maps Submitted</a:t>
            </a:r>
          </a:p>
          <a:p>
            <a:pPr lvl="1"/>
            <a:r>
              <a:rPr lang="en-US" dirty="0"/>
              <a:t>13 four-district maps</a:t>
            </a:r>
          </a:p>
          <a:p>
            <a:pPr lvl="1"/>
            <a:r>
              <a:rPr lang="en-US" dirty="0"/>
              <a:t>20 six-district maps</a:t>
            </a:r>
          </a:p>
          <a:p>
            <a:pPr lvl="1"/>
            <a:r>
              <a:rPr lang="en-US" dirty="0"/>
              <a:t>4 eight-district maps</a:t>
            </a:r>
          </a:p>
          <a:p>
            <a:pPr lvl="1"/>
            <a:r>
              <a:rPr lang="en-US" dirty="0"/>
              <a:t>NDC added an additional 4-district and an additional 8-district map to round out the mix of options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1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F1612B-CC7A-46BF-82A8-D508045D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the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10B989-5D7E-46D4-A079-73C6A965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DBA4299-0DD0-4CA9-9604-671594C3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DA23382-1B5F-423E-A17B-0853FE995B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92675"/>
          </a:xfrm>
        </p:spPr>
        <p:txBody>
          <a:bodyPr>
            <a:normAutofit/>
          </a:bodyPr>
          <a:lstStyle/>
          <a:p>
            <a:r>
              <a:rPr lang="en-US" sz="2400" dirty="0"/>
              <a:t>NDC has grouped the maps into categories based on similar general characteristics</a:t>
            </a:r>
          </a:p>
          <a:p>
            <a:r>
              <a:rPr lang="en-US" sz="2400" dirty="0"/>
              <a:t>NDC suggests Council, based on public input, identify two to four “focus” maps in each category (four, six and/or eight districts) with which the Council wishes to move ahead</a:t>
            </a:r>
          </a:p>
          <a:p>
            <a:r>
              <a:rPr lang="en-US" sz="2400" dirty="0"/>
              <a:t>NDC has suggested “focus” maps, but the public is encouraged to offer their own suggestions and NDC encourages changing that list as the community and </a:t>
            </a:r>
            <a:r>
              <a:rPr lang="en-US" sz="2400"/>
              <a:t>Council </a:t>
            </a:r>
            <a:r>
              <a:rPr lang="en-US" sz="2400" smtClean="0"/>
              <a:t>see </a:t>
            </a:r>
            <a:r>
              <a:rPr lang="en-US" sz="2400" dirty="0"/>
              <a:t>fit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93B1BF-C7A6-4607-ACC7-BC8D4B925B35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2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3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195E-7EA1-46C7-A5CB-2A278D90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Four-District Maps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66441B-1E13-4C28-9495-474B1421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9543A4-10C5-4C62-B7A7-59FC478A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78579E0-2290-477D-9FCA-DBFA29B10B5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14 legal maps</a:t>
            </a:r>
          </a:p>
          <a:p>
            <a:pPr lvl="1"/>
            <a:r>
              <a:rPr lang="en-US" dirty="0"/>
              <a:t>3 maps that unite the south in one district and have two districts covering the north</a:t>
            </a:r>
          </a:p>
          <a:p>
            <a:pPr lvl="1"/>
            <a:r>
              <a:rPr lang="en-US" dirty="0"/>
              <a:t>2 maps that unite the north in one district and have two districts covering the south</a:t>
            </a:r>
          </a:p>
          <a:p>
            <a:pPr lvl="1"/>
            <a:r>
              <a:rPr lang="en-US" dirty="0"/>
              <a:t>4 maps that unite the north in one district and unite the south in one district</a:t>
            </a:r>
          </a:p>
          <a:p>
            <a:pPr lvl="1"/>
            <a:r>
              <a:rPr lang="en-US" dirty="0"/>
              <a:t>5 maps where the author’s only declared purpose is use this process to remove the voters’ elected council from office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2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4DEC5F-6787-4183-8774-42DB594E6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354755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08F6E0-79E5-464E-9953-68C251C9E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3200"/>
            <a:ext cx="3547557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CB0E1-6F4E-4649-B2FA-6F2164DE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524000"/>
            <a:ext cx="25908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 Districts in the North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717718-F8D3-4339-8FF8-C737B707A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743200"/>
            <a:ext cx="3547557" cy="4114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882796-A8D6-4BB9-B1F4-0BA132F54A80}"/>
              </a:ext>
            </a:extLst>
          </p:cNvPr>
          <p:cNvSpPr txBox="1"/>
          <p:nvPr/>
        </p:nvSpPr>
        <p:spPr>
          <a:xfrm>
            <a:off x="38862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5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6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CB0E1-6F4E-4649-B2FA-6F2164DE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 in North and 2 in South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83FE45-36CA-4C0E-8484-FD929F9CD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4335903" cy="5029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B1B0C6-007B-48DE-BF65-949019D9C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024" y="1524000"/>
            <a:ext cx="4335903" cy="5029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36DD81-881C-4E2E-A936-C43F09F603FD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4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4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082542-E9AC-4B02-BD49-E0CEF3B88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7" y="3436302"/>
            <a:ext cx="2956298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728F19-8421-42E4-A427-25699C970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2956298" cy="3429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DB2C63-071C-40EE-BFDA-383D5D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17,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5266A8-BE2C-46D7-9D76-C5B9CC3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20AB23B-9BF0-489E-A8C2-70A75979535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DFF6689-983F-4BA5-AAC0-BE40E9B3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342078"/>
            <a:ext cx="2956298" cy="3429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DA9E694-779F-4555-AE9B-FED9EA39008F}"/>
              </a:ext>
            </a:extLst>
          </p:cNvPr>
          <p:cNvSpPr txBox="1">
            <a:spLocks/>
          </p:cNvSpPr>
          <p:nvPr/>
        </p:nvSpPr>
        <p:spPr>
          <a:xfrm>
            <a:off x="38100" y="1524000"/>
            <a:ext cx="2590800" cy="9906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1 in North,</a:t>
            </a:r>
            <a:br>
              <a:rPr lang="en-US" b="1" dirty="0"/>
            </a:br>
            <a:r>
              <a:rPr lang="en-US" b="1" dirty="0"/>
              <a:t>1 in South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59CA3A-7697-47E1-9117-6752339DAB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25" y="0"/>
            <a:ext cx="2956298" cy="3429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062535-A0FD-47D9-BA6A-096AE523CE64}"/>
              </a:ext>
            </a:extLst>
          </p:cNvPr>
          <p:cNvSpPr txBox="1"/>
          <p:nvPr/>
        </p:nvSpPr>
        <p:spPr>
          <a:xfrm>
            <a:off x="7620000" y="6492875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hlinkClick r:id="rId6"/>
              </a:rPr>
              <a:t>Interactive Map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94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6123</TotalTime>
  <Words>782</Words>
  <Application>Microsoft Office PowerPoint</Application>
  <PresentationFormat>On-screen Show (4:3)</PresentationFormat>
  <Paragraphs>157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Garamond</vt:lpstr>
      <vt:lpstr>Tw Cen MT</vt:lpstr>
      <vt:lpstr>Wingdings</vt:lpstr>
      <vt:lpstr>Wingdings 2</vt:lpstr>
      <vt:lpstr>Median</vt:lpstr>
      <vt:lpstr>City of Oxnard Consideration of By-District Elections</vt:lpstr>
      <vt:lpstr>Traditional Districting Criteria</vt:lpstr>
      <vt:lpstr>Public Participation</vt:lpstr>
      <vt:lpstr>Summary of Maps</vt:lpstr>
      <vt:lpstr>Reviewing the Maps</vt:lpstr>
      <vt:lpstr>Four-District Maps</vt:lpstr>
      <vt:lpstr>2 Districts in the North</vt:lpstr>
      <vt:lpstr>1 in North and 2 in South</vt:lpstr>
      <vt:lpstr>PowerPoint Presentation</vt:lpstr>
      <vt:lpstr>PowerPoint Presentation</vt:lpstr>
      <vt:lpstr>Suggested  4-District Focus Maps</vt:lpstr>
      <vt:lpstr>Six-District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Suggested  6-District Focus Maps</vt:lpstr>
      <vt:lpstr>Eight-District Maps</vt:lpstr>
      <vt:lpstr>PowerPoint Presentation</vt:lpstr>
      <vt:lpstr>Suggested 8-District Focus Maps</vt:lpstr>
      <vt:lpstr>Summary</vt:lpstr>
      <vt:lpstr>Suggested  4-District Focus Maps</vt:lpstr>
      <vt:lpstr>Suggested  6-District Focus Maps</vt:lpstr>
      <vt:lpstr>Suggested 8-District Focus Maps</vt:lpstr>
    </vt:vector>
  </TitlesOfParts>
  <Company>Claremont McKenna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Tulare 2011 Redistricting</dc:title>
  <dc:creator>DMeyer12</dc:creator>
  <cp:lastModifiedBy>Kenneth.Rozell</cp:lastModifiedBy>
  <cp:revision>475</cp:revision>
  <cp:lastPrinted>2018-01-16T22:31:52Z</cp:lastPrinted>
  <dcterms:created xsi:type="dcterms:W3CDTF">2011-05-19T00:29:13Z</dcterms:created>
  <dcterms:modified xsi:type="dcterms:W3CDTF">2018-01-16T22:43:23Z</dcterms:modified>
</cp:coreProperties>
</file>